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66" r:id="rId4"/>
    <p:sldId id="260" r:id="rId5"/>
    <p:sldId id="267" r:id="rId6"/>
    <p:sldId id="261" r:id="rId7"/>
    <p:sldId id="265" r:id="rId8"/>
    <p:sldId id="257" r:id="rId9"/>
    <p:sldId id="258" r:id="rId10"/>
    <p:sldId id="259" r:id="rId11"/>
    <p:sldId id="264" r:id="rId12"/>
    <p:sldId id="263" r:id="rId13"/>
    <p:sldId id="269" r:id="rId14"/>
    <p:sldId id="268" r:id="rId15"/>
    <p:sldId id="270" r:id="rId16"/>
    <p:sldId id="271" r:id="rId17"/>
    <p:sldId id="272" r:id="rId18"/>
    <p:sldId id="273" r:id="rId19"/>
    <p:sldId id="279" r:id="rId20"/>
    <p:sldId id="274" r:id="rId21"/>
    <p:sldId id="280" r:id="rId22"/>
    <p:sldId id="275" r:id="rId23"/>
    <p:sldId id="276" r:id="rId24"/>
    <p:sldId id="277" r:id="rId25"/>
    <p:sldId id="278" r:id="rId26"/>
    <p:sldId id="283" r:id="rId27"/>
    <p:sldId id="282" r:id="rId28"/>
    <p:sldId id="28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B685BC-0F95-4C76-A8B6-DC63A4D2FE66}" v="8" dt="2021-08-23T03:46:42.2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79" d="100"/>
          <a:sy n="79" d="100"/>
        </p:scale>
        <p:origin x="132" y="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rles Hauxby" userId="7ae0f312-6d14-49b9-adce-93cd112645f8" providerId="ADAL" clId="{96B685BC-0F95-4C76-A8B6-DC63A4D2FE66}"/>
    <pc:docChg chg="custSel addSld modSld sldOrd">
      <pc:chgData name="Charles Hauxby" userId="7ae0f312-6d14-49b9-adce-93cd112645f8" providerId="ADAL" clId="{96B685BC-0F95-4C76-A8B6-DC63A4D2FE66}" dt="2021-08-23T03:47:38.995" v="19" actId="1076"/>
      <pc:docMkLst>
        <pc:docMk/>
      </pc:docMkLst>
      <pc:sldChg chg="delSp modSp add mod ord">
        <pc:chgData name="Charles Hauxby" userId="7ae0f312-6d14-49b9-adce-93cd112645f8" providerId="ADAL" clId="{96B685BC-0F95-4C76-A8B6-DC63A4D2FE66}" dt="2021-08-23T03:47:38.995" v="19" actId="1076"/>
        <pc:sldMkLst>
          <pc:docMk/>
          <pc:sldMk cId="3287174483" sldId="283"/>
        </pc:sldMkLst>
        <pc:spChg chg="mod">
          <ac:chgData name="Charles Hauxby" userId="7ae0f312-6d14-49b9-adce-93cd112645f8" providerId="ADAL" clId="{96B685BC-0F95-4C76-A8B6-DC63A4D2FE66}" dt="2021-08-23T03:47:38.995" v="19" actId="1076"/>
          <ac:spMkLst>
            <pc:docMk/>
            <pc:sldMk cId="3287174483" sldId="283"/>
            <ac:spMk id="4" creationId="{6FA0BC76-5319-47C2-BCD7-5781740701AC}"/>
          </ac:spMkLst>
        </pc:spChg>
        <pc:picChg chg="del">
          <ac:chgData name="Charles Hauxby" userId="7ae0f312-6d14-49b9-adce-93cd112645f8" providerId="ADAL" clId="{96B685BC-0F95-4C76-A8B6-DC63A4D2FE66}" dt="2021-08-23T03:44:55.464" v="1" actId="478"/>
          <ac:picMkLst>
            <pc:docMk/>
            <pc:sldMk cId="3287174483" sldId="283"/>
            <ac:picMk id="3" creationId="{62829A20-86DC-4116-A29B-F92CF7FE2038}"/>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424A4-D5C3-4706-A0E4-247E84D37A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3E26E961-0F51-4C4C-89C2-57D2894B97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74448926-BB45-4462-A8B1-D90EE55D3530}"/>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5" name="Footer Placeholder 4">
            <a:extLst>
              <a:ext uri="{FF2B5EF4-FFF2-40B4-BE49-F238E27FC236}">
                <a16:creationId xmlns:a16="http://schemas.microsoft.com/office/drawing/2014/main" id="{9ECB6461-9E7D-4A63-9DA7-0B74323E57D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9106188-322D-4368-B015-79A4A2E280CC}"/>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2365165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C8B8F-766A-417F-8209-0C047E8E39B3}"/>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9DB0D2A3-FE87-4FAE-9627-BCEAEE996C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EF65487-5025-4629-BF4C-86D452EC2338}"/>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5" name="Footer Placeholder 4">
            <a:extLst>
              <a:ext uri="{FF2B5EF4-FFF2-40B4-BE49-F238E27FC236}">
                <a16:creationId xmlns:a16="http://schemas.microsoft.com/office/drawing/2014/main" id="{E281F8FD-D003-4564-888F-E627ECF7532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6C2B763-EECF-4460-9EB5-B8B78EFC400F}"/>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2276875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9208E0-B58E-4198-96EE-DB77FB664C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EB05743-27D0-4D0F-B69E-E3176C1E98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2F642499-EA99-4347-AAA6-6B25EBD02C3E}"/>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5" name="Footer Placeholder 4">
            <a:extLst>
              <a:ext uri="{FF2B5EF4-FFF2-40B4-BE49-F238E27FC236}">
                <a16:creationId xmlns:a16="http://schemas.microsoft.com/office/drawing/2014/main" id="{B0715C43-78D4-4972-B92B-B28C0D0BE6C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F263B76-6AE8-4070-A238-6D284CFA5BCA}"/>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708331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E64E2-6B97-4DA1-9EBB-1C1C3F152D99}"/>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F157B79-C7F2-464E-A29A-C065DACF38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CDC8781-5631-4739-B4EB-CDBB7A514A7A}"/>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5" name="Footer Placeholder 4">
            <a:extLst>
              <a:ext uri="{FF2B5EF4-FFF2-40B4-BE49-F238E27FC236}">
                <a16:creationId xmlns:a16="http://schemas.microsoft.com/office/drawing/2014/main" id="{B35B428F-97A7-42ED-B990-17B5DDA860B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DE1ED1D-A2A5-4F04-845B-0038D514A298}"/>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19063301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5FF48-8DF9-4096-BDCA-0D675EFAFF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1D2A8AE0-9799-4849-B9DE-DF9756655A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4878AB-20AC-4157-A604-79C0E4E61758}"/>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5" name="Footer Placeholder 4">
            <a:extLst>
              <a:ext uri="{FF2B5EF4-FFF2-40B4-BE49-F238E27FC236}">
                <a16:creationId xmlns:a16="http://schemas.microsoft.com/office/drawing/2014/main" id="{985CF5D2-E018-4740-96D8-3150D01599C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C5EBC42-B5C1-4A82-90D2-F569CC42ED2B}"/>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3769500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0FB66-F442-4315-B377-BADA065BD709}"/>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82971262-3FF8-46EA-8F25-D281AAD04F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907CE275-C368-4BAF-9514-6435839D52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93DD282-34D6-4710-A301-4E9C12B46D75}"/>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6" name="Footer Placeholder 5">
            <a:extLst>
              <a:ext uri="{FF2B5EF4-FFF2-40B4-BE49-F238E27FC236}">
                <a16:creationId xmlns:a16="http://schemas.microsoft.com/office/drawing/2014/main" id="{E663139E-7DEE-4928-9E0C-93991E1013DB}"/>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085B491-583D-4180-8C7F-5215B5E42CC4}"/>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733700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D69F0-F81E-414B-8612-DFA289CCC1B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6DE94AA2-3C90-444A-A799-24DA2285E3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7702BF2-921A-41AD-AD8F-6B463133AA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DE14737-9093-440F-82D1-C43E1691A7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82F98A-358E-403C-AA96-FEA1F9EC38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A9465603-ED75-493F-B6B9-5874637DA0B1}"/>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8" name="Footer Placeholder 7">
            <a:extLst>
              <a:ext uri="{FF2B5EF4-FFF2-40B4-BE49-F238E27FC236}">
                <a16:creationId xmlns:a16="http://schemas.microsoft.com/office/drawing/2014/main" id="{8D3A4BB6-84E7-48BA-BDE9-25D06B3ADF8B}"/>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4A6CFD2F-79CB-481E-A89F-B0FADC97F0FD}"/>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4159207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D5759-BBB5-4FF6-9E0F-DD2B165F0BB0}"/>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4D69D73F-C261-41F4-83A5-E4C81CE449DF}"/>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4" name="Footer Placeholder 3">
            <a:extLst>
              <a:ext uri="{FF2B5EF4-FFF2-40B4-BE49-F238E27FC236}">
                <a16:creationId xmlns:a16="http://schemas.microsoft.com/office/drawing/2014/main" id="{40F6AE88-3764-48CF-8AB5-B5C9480FABB4}"/>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89DF7E64-7F21-4789-88AC-8E6CE67BB03F}"/>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128825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BA465A-4007-43BE-ACA4-60236098A807}"/>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3" name="Footer Placeholder 2">
            <a:extLst>
              <a:ext uri="{FF2B5EF4-FFF2-40B4-BE49-F238E27FC236}">
                <a16:creationId xmlns:a16="http://schemas.microsoft.com/office/drawing/2014/main" id="{FD746226-DAB3-445E-8FC1-9CE4B3A0DE56}"/>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34F09A66-1F37-46EC-9FE2-572E7F26333C}"/>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42707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24C0C-7A60-44F0-881D-F2AE411F40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22217E11-D3A3-42C2-AD10-DDB8E938B5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BA2FF5EE-A52D-4A00-84E6-1BBEEF435A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443D93-9E1C-4297-8FF0-34279CCEE829}"/>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6" name="Footer Placeholder 5">
            <a:extLst>
              <a:ext uri="{FF2B5EF4-FFF2-40B4-BE49-F238E27FC236}">
                <a16:creationId xmlns:a16="http://schemas.microsoft.com/office/drawing/2014/main" id="{DEFDB0CB-8613-42C8-84E1-BEFF68B6B03F}"/>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2A9F4FA-5B4C-45F4-BCF0-02A0C1BC5F51}"/>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1709699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10172-15C1-488E-8BAB-C4B0933E25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05380F1A-131F-4677-AEC2-0E5955CEEF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12EC1923-8D6A-4F8F-999E-E84DC56B97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B08C28-9EFC-43D5-A0D4-F1781D0B5E6A}"/>
              </a:ext>
            </a:extLst>
          </p:cNvPr>
          <p:cNvSpPr>
            <a:spLocks noGrp="1"/>
          </p:cNvSpPr>
          <p:nvPr>
            <p:ph type="dt" sz="half" idx="10"/>
          </p:nvPr>
        </p:nvSpPr>
        <p:spPr/>
        <p:txBody>
          <a:bodyPr/>
          <a:lstStyle/>
          <a:p>
            <a:fld id="{C844FD06-5BF3-4BF3-8310-6F04A42AFCDA}" type="datetimeFigureOut">
              <a:rPr lang="en-AU" smtClean="0"/>
              <a:t>23/08/2021</a:t>
            </a:fld>
            <a:endParaRPr lang="en-AU"/>
          </a:p>
        </p:txBody>
      </p:sp>
      <p:sp>
        <p:nvSpPr>
          <p:cNvPr id="6" name="Footer Placeholder 5">
            <a:extLst>
              <a:ext uri="{FF2B5EF4-FFF2-40B4-BE49-F238E27FC236}">
                <a16:creationId xmlns:a16="http://schemas.microsoft.com/office/drawing/2014/main" id="{EBC64F25-FF01-433C-BD8A-7E6ADDA4D1D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82C57925-4C4C-4DBB-8954-82899D8DC054}"/>
              </a:ext>
            </a:extLst>
          </p:cNvPr>
          <p:cNvSpPr>
            <a:spLocks noGrp="1"/>
          </p:cNvSpPr>
          <p:nvPr>
            <p:ph type="sldNum" sz="quarter" idx="12"/>
          </p:nvPr>
        </p:nvSpPr>
        <p:spPr/>
        <p:txBody>
          <a:bodyPr/>
          <a:lstStyle/>
          <a:p>
            <a:fld id="{1C995FCB-B283-47B1-9217-D9E7BEB46ED0}" type="slidenum">
              <a:rPr lang="en-AU" smtClean="0"/>
              <a:t>‹#›</a:t>
            </a:fld>
            <a:endParaRPr lang="en-AU"/>
          </a:p>
        </p:txBody>
      </p:sp>
    </p:spTree>
    <p:extLst>
      <p:ext uri="{BB962C8B-B14F-4D97-AF65-F5344CB8AC3E}">
        <p14:creationId xmlns:p14="http://schemas.microsoft.com/office/powerpoint/2010/main" val="1193038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BD5FB6-8593-430F-876F-1ADFF7DACB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B38C4B2-024C-41F5-9848-668E1AFE9A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BF70DF7-849F-4189-94C4-34745DA1FD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44FD06-5BF3-4BF3-8310-6F04A42AFCDA}" type="datetimeFigureOut">
              <a:rPr lang="en-AU" smtClean="0"/>
              <a:t>23/08/2021</a:t>
            </a:fld>
            <a:endParaRPr lang="en-AU"/>
          </a:p>
        </p:txBody>
      </p:sp>
      <p:sp>
        <p:nvSpPr>
          <p:cNvPr id="5" name="Footer Placeholder 4">
            <a:extLst>
              <a:ext uri="{FF2B5EF4-FFF2-40B4-BE49-F238E27FC236}">
                <a16:creationId xmlns:a16="http://schemas.microsoft.com/office/drawing/2014/main" id="{72ECA943-AADB-49BB-9C07-2546410C4F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28506815-A925-465C-AA60-086CB8A786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995FCB-B283-47B1-9217-D9E7BEB46ED0}" type="slidenum">
              <a:rPr lang="en-AU" smtClean="0"/>
              <a:t>‹#›</a:t>
            </a:fld>
            <a:endParaRPr lang="en-AU"/>
          </a:p>
        </p:txBody>
      </p:sp>
    </p:spTree>
    <p:extLst>
      <p:ext uri="{BB962C8B-B14F-4D97-AF65-F5344CB8AC3E}">
        <p14:creationId xmlns:p14="http://schemas.microsoft.com/office/powerpoint/2010/main" val="17647249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smithsonianmag.com/history/ten-famous-intellectual-property-disputes-1852188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DE2EF-D974-46B0-87DB-B02CBC558E49}"/>
              </a:ext>
            </a:extLst>
          </p:cNvPr>
          <p:cNvSpPr>
            <a:spLocks noGrp="1"/>
          </p:cNvSpPr>
          <p:nvPr>
            <p:ph type="ctrTitle"/>
          </p:nvPr>
        </p:nvSpPr>
        <p:spPr>
          <a:xfrm>
            <a:off x="1956816" y="1068832"/>
            <a:ext cx="7839456" cy="2387600"/>
          </a:xfrm>
        </p:spPr>
        <p:txBody>
          <a:bodyPr/>
          <a:lstStyle/>
          <a:p>
            <a:r>
              <a:rPr lang="en-AU" b="1" dirty="0"/>
              <a:t>Intellectual Property Disputes</a:t>
            </a:r>
          </a:p>
        </p:txBody>
      </p:sp>
      <p:sp>
        <p:nvSpPr>
          <p:cNvPr id="4" name="Rectangle 3">
            <a:extLst>
              <a:ext uri="{FF2B5EF4-FFF2-40B4-BE49-F238E27FC236}">
                <a16:creationId xmlns:a16="http://schemas.microsoft.com/office/drawing/2014/main" id="{E47627EB-F728-4798-8BAA-BB1A87AE612A}"/>
              </a:ext>
            </a:extLst>
          </p:cNvPr>
          <p:cNvSpPr/>
          <p:nvPr/>
        </p:nvSpPr>
        <p:spPr>
          <a:xfrm>
            <a:off x="938784" y="4588839"/>
            <a:ext cx="10314432" cy="1200329"/>
          </a:xfrm>
          <a:prstGeom prst="rect">
            <a:avLst/>
          </a:prstGeom>
        </p:spPr>
        <p:txBody>
          <a:bodyPr wrap="square">
            <a:spAutoFit/>
          </a:bodyPr>
          <a:lstStyle/>
          <a:p>
            <a:r>
              <a:rPr lang="en-AU" sz="2400" dirty="0">
                <a:hlinkClick r:id="rId2"/>
              </a:rPr>
              <a:t>https://www.smithsonianmag.com/history/ten-famous-intellectual-property-disputes-18521880/</a:t>
            </a:r>
            <a:endParaRPr lang="en-AU" sz="2400" dirty="0"/>
          </a:p>
          <a:p>
            <a:endParaRPr lang="en-AU" sz="2400" dirty="0"/>
          </a:p>
        </p:txBody>
      </p:sp>
    </p:spTree>
    <p:extLst>
      <p:ext uri="{BB962C8B-B14F-4D97-AF65-F5344CB8AC3E}">
        <p14:creationId xmlns:p14="http://schemas.microsoft.com/office/powerpoint/2010/main" val="5965736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7E9B22-1985-40EA-B585-5E3B82C74B73}"/>
              </a:ext>
            </a:extLst>
          </p:cNvPr>
          <p:cNvSpPr/>
          <p:nvPr/>
        </p:nvSpPr>
        <p:spPr>
          <a:xfrm>
            <a:off x="170481" y="338800"/>
            <a:ext cx="11499742" cy="6201698"/>
          </a:xfrm>
          <a:prstGeom prst="rect">
            <a:avLst/>
          </a:prstGeom>
        </p:spPr>
        <p:txBody>
          <a:bodyPr wrap="square">
            <a:spAutoFit/>
          </a:bodyPr>
          <a:lstStyle/>
          <a:p>
            <a:r>
              <a:rPr lang="en-US" sz="3200" dirty="0"/>
              <a:t>On May 24, 2011 Chief Judge Catherine D. Perry of the United States District Court denied an injunction on the movie’s release.</a:t>
            </a:r>
          </a:p>
          <a:p>
            <a:r>
              <a:rPr lang="en-US" sz="3200" dirty="0"/>
              <a:t>But said </a:t>
            </a:r>
            <a:r>
              <a:rPr lang="en-US" sz="3200" dirty="0" err="1"/>
              <a:t>Whitmill</a:t>
            </a:r>
            <a:r>
              <a:rPr lang="en-US" sz="3200" dirty="0"/>
              <a:t> still had a case.</a:t>
            </a:r>
          </a:p>
          <a:p>
            <a:endParaRPr lang="en-US" sz="3200" dirty="0"/>
          </a:p>
          <a:p>
            <a:r>
              <a:rPr lang="en-US" sz="3200" dirty="0"/>
              <a:t>If it meant avoiding a long trial, Warner Bros. said, in early June, that it would be willing to “digitally alter the film to substitute a different tattoo on Ed Helms’s face” when the movie is released on home video. </a:t>
            </a:r>
            <a:endParaRPr lang="en-US" sz="4000" dirty="0">
              <a:solidFill>
                <a:srgbClr val="FF0000"/>
              </a:solidFill>
            </a:endParaRPr>
          </a:p>
          <a:p>
            <a:pPr>
              <a:spcBef>
                <a:spcPts val="600"/>
              </a:spcBef>
            </a:pPr>
            <a:r>
              <a:rPr lang="en-US" sz="4000" dirty="0">
                <a:solidFill>
                  <a:srgbClr val="FF0000"/>
                </a:solidFill>
              </a:rPr>
              <a:t>Cost of each of these to Warner Bros.?</a:t>
            </a:r>
          </a:p>
          <a:p>
            <a:endParaRPr lang="en-US" sz="3200" dirty="0"/>
          </a:p>
          <a:p>
            <a:r>
              <a:rPr lang="en-US" sz="3200" dirty="0"/>
              <a:t>On June 17, Warner Bros. and </a:t>
            </a:r>
            <a:r>
              <a:rPr lang="en-US" sz="3200" dirty="0" err="1"/>
              <a:t>Whitmill</a:t>
            </a:r>
            <a:r>
              <a:rPr lang="en-US" sz="3200" dirty="0"/>
              <a:t> hashed out an agreement of undisclosed terms.</a:t>
            </a:r>
            <a:endParaRPr lang="en-AU" sz="3200" dirty="0"/>
          </a:p>
        </p:txBody>
      </p:sp>
    </p:spTree>
    <p:extLst>
      <p:ext uri="{BB962C8B-B14F-4D97-AF65-F5344CB8AC3E}">
        <p14:creationId xmlns:p14="http://schemas.microsoft.com/office/powerpoint/2010/main" val="2327947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21F0A35-5D7C-40A1-89D0-C70835FC417E}"/>
              </a:ext>
            </a:extLst>
          </p:cNvPr>
          <p:cNvPicPr>
            <a:picLocks noChangeAspect="1"/>
          </p:cNvPicPr>
          <p:nvPr/>
        </p:nvPicPr>
        <p:blipFill>
          <a:blip r:embed="rId2"/>
          <a:stretch>
            <a:fillRect/>
          </a:stretch>
        </p:blipFill>
        <p:spPr>
          <a:xfrm>
            <a:off x="2076695" y="1422691"/>
            <a:ext cx="7663339" cy="5054856"/>
          </a:xfrm>
          <a:prstGeom prst="rect">
            <a:avLst/>
          </a:prstGeom>
        </p:spPr>
      </p:pic>
      <p:sp>
        <p:nvSpPr>
          <p:cNvPr id="3" name="Rectangle 2">
            <a:extLst>
              <a:ext uri="{FF2B5EF4-FFF2-40B4-BE49-F238E27FC236}">
                <a16:creationId xmlns:a16="http://schemas.microsoft.com/office/drawing/2014/main" id="{72D8AB8B-4B95-4A5C-B150-6CB4E5989100}"/>
              </a:ext>
            </a:extLst>
          </p:cNvPr>
          <p:cNvSpPr/>
          <p:nvPr/>
        </p:nvSpPr>
        <p:spPr>
          <a:xfrm>
            <a:off x="899168" y="547629"/>
            <a:ext cx="8091895" cy="707886"/>
          </a:xfrm>
          <a:prstGeom prst="rect">
            <a:avLst/>
          </a:prstGeom>
        </p:spPr>
        <p:txBody>
          <a:bodyPr wrap="none">
            <a:spAutoFit/>
          </a:bodyPr>
          <a:lstStyle/>
          <a:p>
            <a:r>
              <a:rPr lang="en-AU" sz="4000" b="1" i="0" dirty="0">
                <a:solidFill>
                  <a:srgbClr val="2D2D2D"/>
                </a:solidFill>
                <a:effectLst/>
              </a:rPr>
              <a:t>Mattel Inc. v. MGA Entertainment Inc</a:t>
            </a:r>
            <a:endParaRPr lang="en-AU" sz="4000" dirty="0"/>
          </a:p>
        </p:txBody>
      </p:sp>
    </p:spTree>
    <p:extLst>
      <p:ext uri="{BB962C8B-B14F-4D97-AF65-F5344CB8AC3E}">
        <p14:creationId xmlns:p14="http://schemas.microsoft.com/office/powerpoint/2010/main" val="1056707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FFFB83-5AE1-42DA-A2EF-F16F1FECA14F}"/>
              </a:ext>
            </a:extLst>
          </p:cNvPr>
          <p:cNvSpPr/>
          <p:nvPr/>
        </p:nvSpPr>
        <p:spPr>
          <a:xfrm>
            <a:off x="278892" y="170988"/>
            <a:ext cx="11472672" cy="2754600"/>
          </a:xfrm>
          <a:prstGeom prst="rect">
            <a:avLst/>
          </a:prstGeom>
        </p:spPr>
        <p:txBody>
          <a:bodyPr wrap="square">
            <a:spAutoFit/>
          </a:bodyPr>
          <a:lstStyle/>
          <a:p>
            <a:r>
              <a:rPr lang="en-US" sz="3200" dirty="0"/>
              <a:t>2001 Bratz seized 40 percent of Barbie’s market share in five years. </a:t>
            </a:r>
          </a:p>
          <a:p>
            <a:r>
              <a:rPr lang="en-US" sz="3200" dirty="0"/>
              <a:t>2005 Bratz maker MGA Entertainment filed a lawsuit against Mattel claiming that the line of “My Scene” Barbies copied the big-headed and slim-bodied physique of Bratz dolls.</a:t>
            </a:r>
          </a:p>
          <a:p>
            <a:pPr>
              <a:spcBef>
                <a:spcPts val="600"/>
              </a:spcBef>
            </a:pPr>
            <a:r>
              <a:rPr lang="en-US" sz="4000" dirty="0">
                <a:solidFill>
                  <a:srgbClr val="FF0000"/>
                </a:solidFill>
              </a:rPr>
              <a:t>What do you think?</a:t>
            </a:r>
          </a:p>
        </p:txBody>
      </p:sp>
      <p:pic>
        <p:nvPicPr>
          <p:cNvPr id="3" name="Picture 2">
            <a:extLst>
              <a:ext uri="{FF2B5EF4-FFF2-40B4-BE49-F238E27FC236}">
                <a16:creationId xmlns:a16="http://schemas.microsoft.com/office/drawing/2014/main" id="{608AEB79-D504-478D-9CB0-BDE12C29CE5C}"/>
              </a:ext>
            </a:extLst>
          </p:cNvPr>
          <p:cNvPicPr>
            <a:picLocks noChangeAspect="1"/>
          </p:cNvPicPr>
          <p:nvPr/>
        </p:nvPicPr>
        <p:blipFill>
          <a:blip r:embed="rId2"/>
          <a:stretch>
            <a:fillRect/>
          </a:stretch>
        </p:blipFill>
        <p:spPr>
          <a:xfrm>
            <a:off x="7591044" y="1935444"/>
            <a:ext cx="3308604" cy="4194837"/>
          </a:xfrm>
          <a:prstGeom prst="rect">
            <a:avLst/>
          </a:prstGeom>
        </p:spPr>
      </p:pic>
      <p:pic>
        <p:nvPicPr>
          <p:cNvPr id="4" name="Picture 3">
            <a:extLst>
              <a:ext uri="{FF2B5EF4-FFF2-40B4-BE49-F238E27FC236}">
                <a16:creationId xmlns:a16="http://schemas.microsoft.com/office/drawing/2014/main" id="{EB7D7BA6-164A-49DF-92ED-DBD2DE10F0EA}"/>
              </a:ext>
            </a:extLst>
          </p:cNvPr>
          <p:cNvPicPr>
            <a:picLocks noChangeAspect="1"/>
          </p:cNvPicPr>
          <p:nvPr/>
        </p:nvPicPr>
        <p:blipFill>
          <a:blip r:embed="rId3"/>
          <a:stretch>
            <a:fillRect/>
          </a:stretch>
        </p:blipFill>
        <p:spPr>
          <a:xfrm>
            <a:off x="1292352" y="2925588"/>
            <a:ext cx="4722876" cy="3364457"/>
          </a:xfrm>
          <a:prstGeom prst="rect">
            <a:avLst/>
          </a:prstGeom>
        </p:spPr>
      </p:pic>
    </p:spTree>
    <p:extLst>
      <p:ext uri="{BB962C8B-B14F-4D97-AF65-F5344CB8AC3E}">
        <p14:creationId xmlns:p14="http://schemas.microsoft.com/office/powerpoint/2010/main" val="1700769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FFFB83-5AE1-42DA-A2EF-F16F1FECA14F}"/>
              </a:ext>
            </a:extLst>
          </p:cNvPr>
          <p:cNvSpPr/>
          <p:nvPr/>
        </p:nvSpPr>
        <p:spPr>
          <a:xfrm>
            <a:off x="359664" y="311923"/>
            <a:ext cx="11472672" cy="5047536"/>
          </a:xfrm>
          <a:prstGeom prst="rect">
            <a:avLst/>
          </a:prstGeom>
        </p:spPr>
        <p:txBody>
          <a:bodyPr wrap="square">
            <a:spAutoFit/>
          </a:bodyPr>
          <a:lstStyle/>
          <a:p>
            <a:r>
              <a:rPr lang="en-US" sz="4000" dirty="0">
                <a:solidFill>
                  <a:srgbClr val="FF0000"/>
                </a:solidFill>
              </a:rPr>
              <a:t>Extra information </a:t>
            </a:r>
          </a:p>
          <a:p>
            <a:r>
              <a:rPr lang="en-US" sz="3200" dirty="0"/>
              <a:t>Mattel accused Bratz designer Carter Bryant of designing the doll while on Mattel’s payroll. </a:t>
            </a:r>
          </a:p>
          <a:p>
            <a:r>
              <a:rPr lang="en-US" sz="3200" dirty="0"/>
              <a:t>Bryant worked for Mattel from September 1995 to April 1998 and then again from January 1999 to October 2000, under a contract that stipulated that his designs were the property of Mattel.</a:t>
            </a:r>
          </a:p>
          <a:p>
            <a:pPr>
              <a:spcBef>
                <a:spcPts val="600"/>
              </a:spcBef>
            </a:pPr>
            <a:endParaRPr lang="en-US" sz="4000" dirty="0">
              <a:solidFill>
                <a:srgbClr val="FF0000"/>
              </a:solidFill>
            </a:endParaRPr>
          </a:p>
          <a:p>
            <a:pPr>
              <a:spcBef>
                <a:spcPts val="600"/>
              </a:spcBef>
            </a:pPr>
            <a:r>
              <a:rPr lang="en-US" sz="4000" dirty="0">
                <a:solidFill>
                  <a:srgbClr val="FF0000"/>
                </a:solidFill>
              </a:rPr>
              <a:t>Now what do you think?</a:t>
            </a:r>
          </a:p>
          <a:p>
            <a:endParaRPr lang="en-US" sz="3200" dirty="0"/>
          </a:p>
        </p:txBody>
      </p:sp>
    </p:spTree>
    <p:extLst>
      <p:ext uri="{BB962C8B-B14F-4D97-AF65-F5344CB8AC3E}">
        <p14:creationId xmlns:p14="http://schemas.microsoft.com/office/powerpoint/2010/main" val="1288507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FFFB83-5AE1-42DA-A2EF-F16F1FECA14F}"/>
              </a:ext>
            </a:extLst>
          </p:cNvPr>
          <p:cNvSpPr/>
          <p:nvPr/>
        </p:nvSpPr>
        <p:spPr>
          <a:xfrm>
            <a:off x="359664" y="1140979"/>
            <a:ext cx="11472672" cy="3046988"/>
          </a:xfrm>
          <a:prstGeom prst="rect">
            <a:avLst/>
          </a:prstGeom>
        </p:spPr>
        <p:txBody>
          <a:bodyPr wrap="square">
            <a:spAutoFit/>
          </a:bodyPr>
          <a:lstStyle/>
          <a:p>
            <a:r>
              <a:rPr lang="en-US" sz="3200" dirty="0"/>
              <a:t>In July 2008, a jury ruled in favor of Mattel, forcing MGA to pay Mattel $100 million and to remove Bratz dolls from shelves </a:t>
            </a:r>
          </a:p>
          <a:p>
            <a:r>
              <a:rPr lang="en-US" sz="3200" dirty="0"/>
              <a:t>(an injunction that lasted about a year). </a:t>
            </a:r>
          </a:p>
          <a:p>
            <a:endParaRPr lang="en-US" sz="3200" dirty="0"/>
          </a:p>
          <a:p>
            <a:r>
              <a:rPr lang="en-US" sz="3200" dirty="0"/>
              <a:t>In a later court case, MGA prevailed, proving that Mattel was actually the one to steal trade secrets.</a:t>
            </a:r>
            <a:endParaRPr lang="en-AU" sz="3200" dirty="0"/>
          </a:p>
        </p:txBody>
      </p:sp>
    </p:spTree>
    <p:extLst>
      <p:ext uri="{BB962C8B-B14F-4D97-AF65-F5344CB8AC3E}">
        <p14:creationId xmlns:p14="http://schemas.microsoft.com/office/powerpoint/2010/main" val="12194419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DDD249-1EE9-494F-B3F0-55B1F98E0618}"/>
              </a:ext>
            </a:extLst>
          </p:cNvPr>
          <p:cNvSpPr/>
          <p:nvPr/>
        </p:nvSpPr>
        <p:spPr>
          <a:xfrm>
            <a:off x="347472" y="366623"/>
            <a:ext cx="11497056" cy="6124754"/>
          </a:xfrm>
          <a:prstGeom prst="rect">
            <a:avLst/>
          </a:prstGeom>
        </p:spPr>
        <p:txBody>
          <a:bodyPr wrap="square">
            <a:spAutoFit/>
          </a:bodyPr>
          <a:lstStyle/>
          <a:p>
            <a:r>
              <a:rPr lang="en-US" sz="2800" dirty="0"/>
              <a:t>Rap group 2 Live Crew changed Roy Orbison’s hit from “pretty woman” to “big hairy woman,” “baldheaded woman” and “two-</a:t>
            </a:r>
            <a:r>
              <a:rPr lang="en-US" sz="2800" dirty="0" err="1"/>
              <a:t>timin</a:t>
            </a:r>
            <a:r>
              <a:rPr lang="en-US" sz="2800" dirty="0"/>
              <a:t>’ woman.” </a:t>
            </a:r>
          </a:p>
          <a:p>
            <a:r>
              <a:rPr lang="en-US" sz="2800" dirty="0"/>
              <a:t>Acuff-Rose Music Inc. objected.</a:t>
            </a:r>
          </a:p>
          <a:p>
            <a:endParaRPr lang="en-US" sz="2800" dirty="0"/>
          </a:p>
          <a:p>
            <a:r>
              <a:rPr lang="en-US" sz="2800" dirty="0"/>
              <a:t>But 2 Live Crew included the parody, titled </a:t>
            </a:r>
          </a:p>
          <a:p>
            <a:r>
              <a:rPr lang="en-US" sz="2800" dirty="0"/>
              <a:t>“Pretty Woman,” on its 1989 album </a:t>
            </a:r>
          </a:p>
          <a:p>
            <a:r>
              <a:rPr lang="en-US" sz="2800" dirty="0"/>
              <a:t>“As Clean as They </a:t>
            </a:r>
            <a:r>
              <a:rPr lang="en-US" sz="2800" dirty="0" err="1"/>
              <a:t>Wanna</a:t>
            </a:r>
            <a:r>
              <a:rPr lang="en-US" sz="2800" dirty="0"/>
              <a:t> Be” anyway.</a:t>
            </a:r>
          </a:p>
          <a:p>
            <a:endParaRPr lang="en-US" sz="2800" dirty="0"/>
          </a:p>
          <a:p>
            <a:r>
              <a:rPr lang="en-US" sz="2800" dirty="0"/>
              <a:t>Acuff-</a:t>
            </a:r>
            <a:r>
              <a:rPr lang="en-US" sz="2800" dirty="0" err="1"/>
              <a:t>RMLtd</a:t>
            </a:r>
            <a:r>
              <a:rPr lang="en-US" sz="2800" dirty="0"/>
              <a:t> claimed copyright infringement. </a:t>
            </a:r>
          </a:p>
          <a:p>
            <a:r>
              <a:rPr lang="en-US" sz="2800" dirty="0"/>
              <a:t>The case went to the Supreme Court, which, </a:t>
            </a:r>
          </a:p>
          <a:p>
            <a:r>
              <a:rPr lang="en-US" sz="2800" dirty="0"/>
              <a:t>said “Parody, or in any event its comment, </a:t>
            </a:r>
          </a:p>
          <a:p>
            <a:r>
              <a:rPr lang="en-US" sz="2800" dirty="0"/>
              <a:t>necessarily springs from recognizable allusion </a:t>
            </a:r>
          </a:p>
          <a:p>
            <a:r>
              <a:rPr lang="en-US" sz="2800" dirty="0"/>
              <a:t>to its object through distorted imitation,” Justice David Souter added </a:t>
            </a:r>
          </a:p>
          <a:p>
            <a:r>
              <a:rPr lang="en-US" sz="2800" dirty="0"/>
              <a:t>“Its art lies in the tension between a known original and its parodic twin.”</a:t>
            </a:r>
            <a:endParaRPr lang="en-AU" sz="2800" dirty="0"/>
          </a:p>
        </p:txBody>
      </p:sp>
      <p:pic>
        <p:nvPicPr>
          <p:cNvPr id="4" name="Picture 3">
            <a:extLst>
              <a:ext uri="{FF2B5EF4-FFF2-40B4-BE49-F238E27FC236}">
                <a16:creationId xmlns:a16="http://schemas.microsoft.com/office/drawing/2014/main" id="{27E5A714-3660-4D38-863B-6BF49AB2FBC3}"/>
              </a:ext>
            </a:extLst>
          </p:cNvPr>
          <p:cNvPicPr>
            <a:picLocks noChangeAspect="1"/>
          </p:cNvPicPr>
          <p:nvPr/>
        </p:nvPicPr>
        <p:blipFill>
          <a:blip r:embed="rId2"/>
          <a:stretch>
            <a:fillRect/>
          </a:stretch>
        </p:blipFill>
        <p:spPr>
          <a:xfrm>
            <a:off x="7464482" y="1480865"/>
            <a:ext cx="3724795" cy="3896269"/>
          </a:xfrm>
          <a:prstGeom prst="rect">
            <a:avLst/>
          </a:prstGeom>
        </p:spPr>
      </p:pic>
    </p:spTree>
    <p:extLst>
      <p:ext uri="{BB962C8B-B14F-4D97-AF65-F5344CB8AC3E}">
        <p14:creationId xmlns:p14="http://schemas.microsoft.com/office/powerpoint/2010/main" val="10395924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DDD249-1EE9-494F-B3F0-55B1F98E0618}"/>
              </a:ext>
            </a:extLst>
          </p:cNvPr>
          <p:cNvSpPr/>
          <p:nvPr/>
        </p:nvSpPr>
        <p:spPr>
          <a:xfrm>
            <a:off x="347472" y="366623"/>
            <a:ext cx="11497056" cy="5262979"/>
          </a:xfrm>
          <a:prstGeom prst="rect">
            <a:avLst/>
          </a:prstGeom>
        </p:spPr>
        <p:txBody>
          <a:bodyPr wrap="square">
            <a:spAutoFit/>
          </a:bodyPr>
          <a:lstStyle/>
          <a:p>
            <a:r>
              <a:rPr lang="en-US" sz="2800" dirty="0"/>
              <a:t>Authors Michael Baigent and Richard Leigh in 2004 claimed that Dan Brown had taken the “central theme” and “architecture” of their 1982 book “The Holy Blood and the Holy Grail” for his book the Da Vinci Code.</a:t>
            </a:r>
          </a:p>
          <a:p>
            <a:endParaRPr lang="en-US" sz="2800" dirty="0"/>
          </a:p>
          <a:p>
            <a:r>
              <a:rPr lang="en-US" sz="2800" dirty="0"/>
              <a:t>Baigent and Leigh’s book was nonfiction and Brown’s The Da Vinci Code was fiction.</a:t>
            </a:r>
          </a:p>
          <a:p>
            <a:r>
              <a:rPr lang="en-US" sz="2800" dirty="0"/>
              <a:t>Both books interpret the Holy Grail as being not a chalice but the bloodline of Jesus and Mary Magdalene, who they allege had a child together.</a:t>
            </a:r>
          </a:p>
          <a:p>
            <a:endParaRPr lang="en-US" sz="2800" dirty="0"/>
          </a:p>
          <a:p>
            <a:r>
              <a:rPr lang="en-US" sz="2800" dirty="0"/>
              <a:t>Baigent and Leigh accused Random House of copyright infringement.</a:t>
            </a:r>
          </a:p>
          <a:p>
            <a:endParaRPr lang="en-US" sz="2800" dirty="0"/>
          </a:p>
          <a:p>
            <a:endParaRPr lang="en-US" sz="2800" dirty="0"/>
          </a:p>
        </p:txBody>
      </p:sp>
      <p:pic>
        <p:nvPicPr>
          <p:cNvPr id="5" name="Picture 4">
            <a:extLst>
              <a:ext uri="{FF2B5EF4-FFF2-40B4-BE49-F238E27FC236}">
                <a16:creationId xmlns:a16="http://schemas.microsoft.com/office/drawing/2014/main" id="{846FE48E-4455-4964-A625-F63FFF3A5630}"/>
              </a:ext>
            </a:extLst>
          </p:cNvPr>
          <p:cNvPicPr>
            <a:picLocks noChangeAspect="1"/>
          </p:cNvPicPr>
          <p:nvPr/>
        </p:nvPicPr>
        <p:blipFill>
          <a:blip r:embed="rId2"/>
          <a:stretch>
            <a:fillRect/>
          </a:stretch>
        </p:blipFill>
        <p:spPr>
          <a:xfrm>
            <a:off x="237744" y="5002478"/>
            <a:ext cx="4657748" cy="1066892"/>
          </a:xfrm>
          <a:prstGeom prst="rect">
            <a:avLst/>
          </a:prstGeom>
        </p:spPr>
      </p:pic>
    </p:spTree>
    <p:extLst>
      <p:ext uri="{BB962C8B-B14F-4D97-AF65-F5344CB8AC3E}">
        <p14:creationId xmlns:p14="http://schemas.microsoft.com/office/powerpoint/2010/main" val="2728660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DDD249-1EE9-494F-B3F0-55B1F98E0618}"/>
              </a:ext>
            </a:extLst>
          </p:cNvPr>
          <p:cNvSpPr/>
          <p:nvPr/>
        </p:nvSpPr>
        <p:spPr>
          <a:xfrm>
            <a:off x="347472" y="366623"/>
            <a:ext cx="11497056" cy="3539430"/>
          </a:xfrm>
          <a:prstGeom prst="rect">
            <a:avLst/>
          </a:prstGeom>
        </p:spPr>
        <p:txBody>
          <a:bodyPr wrap="square">
            <a:spAutoFit/>
          </a:bodyPr>
          <a:lstStyle/>
          <a:p>
            <a:r>
              <a:rPr lang="en-US" sz="2800" dirty="0"/>
              <a:t>A London court ruled, in 2006, that historical research (or “historical conjecture,” as was the case with The Holy Blood and the Holy Grail) is fair game for novelists to explore in fiction. </a:t>
            </a:r>
          </a:p>
          <a:p>
            <a:endParaRPr lang="en-US" sz="2800" dirty="0"/>
          </a:p>
          <a:p>
            <a:r>
              <a:rPr lang="en-US" sz="2800" dirty="0"/>
              <a:t>“It would be quite wrong if fictional writers were to have their writings pored over in the way The Da Vinci Code has been pored over in this case by authors of pretend historical books to make an allegation of infringement of copyright,” wrote Justice Peter Smith in his decision.</a:t>
            </a:r>
            <a:endParaRPr lang="en-AU" sz="2800" dirty="0"/>
          </a:p>
        </p:txBody>
      </p:sp>
    </p:spTree>
    <p:extLst>
      <p:ext uri="{BB962C8B-B14F-4D97-AF65-F5344CB8AC3E}">
        <p14:creationId xmlns:p14="http://schemas.microsoft.com/office/powerpoint/2010/main" val="35628444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DDD249-1EE9-494F-B3F0-55B1F98E0618}"/>
              </a:ext>
            </a:extLst>
          </p:cNvPr>
          <p:cNvSpPr/>
          <p:nvPr/>
        </p:nvSpPr>
        <p:spPr>
          <a:xfrm>
            <a:off x="347472" y="366623"/>
            <a:ext cx="11497056" cy="5262979"/>
          </a:xfrm>
          <a:prstGeom prst="rect">
            <a:avLst/>
          </a:prstGeom>
        </p:spPr>
        <p:txBody>
          <a:bodyPr wrap="square">
            <a:spAutoFit/>
          </a:bodyPr>
          <a:lstStyle/>
          <a:p>
            <a:r>
              <a:rPr lang="en-US" sz="2800" dirty="0"/>
              <a:t>Politicians, journalists and scientists, in the mid-1980s, nicknamed the Reagan administration’s Strategic Defensive Initiative (SDI), the “star wars” program.</a:t>
            </a:r>
          </a:p>
          <a:p>
            <a:endParaRPr lang="en-US" sz="2800" dirty="0"/>
          </a:p>
          <a:p>
            <a:r>
              <a:rPr lang="en-US" sz="2800" dirty="0"/>
              <a:t>George Lucas’s production company did not want the public’s positive associations with the term to be marred by the controversial plan to place anti-missile weapons in space.</a:t>
            </a:r>
          </a:p>
          <a:p>
            <a:endParaRPr lang="en-US" sz="2800" dirty="0"/>
          </a:p>
          <a:p>
            <a:r>
              <a:rPr lang="en-US" sz="2800" dirty="0"/>
              <a:t>In 1985, Lucasfilm Ltd. filed a lawsuit against High Frontier and the Committee for a Strong, Peaceful America—two public interest groups that referred to SDI as “star wars” in television messages and literature. </a:t>
            </a:r>
          </a:p>
          <a:p>
            <a:r>
              <a:rPr lang="en-US" sz="2800" dirty="0"/>
              <a:t>Lucasfilm Ltd. had a trademark for Star Wars.</a:t>
            </a:r>
          </a:p>
          <a:p>
            <a:endParaRPr lang="en-AU" sz="2800" dirty="0"/>
          </a:p>
        </p:txBody>
      </p:sp>
      <p:pic>
        <p:nvPicPr>
          <p:cNvPr id="4" name="Picture 3">
            <a:extLst>
              <a:ext uri="{FF2B5EF4-FFF2-40B4-BE49-F238E27FC236}">
                <a16:creationId xmlns:a16="http://schemas.microsoft.com/office/drawing/2014/main" id="{EEF61E44-D085-40A7-AF2E-79A83707E02B}"/>
              </a:ext>
            </a:extLst>
          </p:cNvPr>
          <p:cNvPicPr>
            <a:picLocks noChangeAspect="1"/>
          </p:cNvPicPr>
          <p:nvPr/>
        </p:nvPicPr>
        <p:blipFill>
          <a:blip r:embed="rId2"/>
          <a:stretch>
            <a:fillRect/>
          </a:stretch>
        </p:blipFill>
        <p:spPr>
          <a:xfrm>
            <a:off x="225552" y="5319470"/>
            <a:ext cx="4657748" cy="1066892"/>
          </a:xfrm>
          <a:prstGeom prst="rect">
            <a:avLst/>
          </a:prstGeom>
        </p:spPr>
      </p:pic>
    </p:spTree>
    <p:extLst>
      <p:ext uri="{BB962C8B-B14F-4D97-AF65-F5344CB8AC3E}">
        <p14:creationId xmlns:p14="http://schemas.microsoft.com/office/powerpoint/2010/main" val="1488402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EF2FCA4-5D54-4254-9826-8B13D383557E}"/>
              </a:ext>
            </a:extLst>
          </p:cNvPr>
          <p:cNvSpPr/>
          <p:nvPr/>
        </p:nvSpPr>
        <p:spPr>
          <a:xfrm>
            <a:off x="896112" y="747384"/>
            <a:ext cx="10399776" cy="4401205"/>
          </a:xfrm>
          <a:prstGeom prst="rect">
            <a:avLst/>
          </a:prstGeom>
        </p:spPr>
        <p:txBody>
          <a:bodyPr wrap="square">
            <a:spAutoFit/>
          </a:bodyPr>
          <a:lstStyle/>
          <a:p>
            <a:r>
              <a:rPr lang="en-US" sz="2800" dirty="0"/>
              <a:t>The federal district court ruled in favour of the interest groups and their legal right to the phrasing so long as they didn’t attach it to a product or service for sale. </a:t>
            </a:r>
          </a:p>
          <a:p>
            <a:endParaRPr lang="en-US" sz="2800" dirty="0"/>
          </a:p>
          <a:p>
            <a:r>
              <a:rPr lang="en-US" sz="2800" dirty="0"/>
              <a:t>“Since Jonathan Swift’s time, creators of fictional worlds have seen their vocabulary for fantasy appropriated to describe reality,” read the court decision.</a:t>
            </a:r>
          </a:p>
          <a:p>
            <a:endParaRPr lang="en-US" sz="2800" b="1" dirty="0"/>
          </a:p>
          <a:p>
            <a:r>
              <a:rPr lang="en-US" sz="2800" b="1" dirty="0"/>
              <a:t>Still with Lucas Films… </a:t>
            </a:r>
          </a:p>
          <a:p>
            <a:endParaRPr lang="en-AU" sz="2800" dirty="0"/>
          </a:p>
        </p:txBody>
      </p:sp>
    </p:spTree>
    <p:extLst>
      <p:ext uri="{BB962C8B-B14F-4D97-AF65-F5344CB8AC3E}">
        <p14:creationId xmlns:p14="http://schemas.microsoft.com/office/powerpoint/2010/main" val="1823938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1D8FBF-8921-4628-979B-2E674656918B}"/>
              </a:ext>
            </a:extLst>
          </p:cNvPr>
          <p:cNvSpPr/>
          <p:nvPr/>
        </p:nvSpPr>
        <p:spPr>
          <a:xfrm>
            <a:off x="548640" y="170922"/>
            <a:ext cx="11094720" cy="2185214"/>
          </a:xfrm>
          <a:prstGeom prst="rect">
            <a:avLst/>
          </a:prstGeom>
        </p:spPr>
        <p:txBody>
          <a:bodyPr wrap="square">
            <a:spAutoFit/>
          </a:bodyPr>
          <a:lstStyle/>
          <a:p>
            <a:r>
              <a:rPr lang="en-US" sz="4000" b="1" dirty="0"/>
              <a:t>Copyright infringement is not new</a:t>
            </a:r>
          </a:p>
          <a:p>
            <a:r>
              <a:rPr lang="en-US" sz="3200" dirty="0"/>
              <a:t>Artist Albrecht </a:t>
            </a:r>
            <a:r>
              <a:rPr lang="en-US" sz="3200" dirty="0" err="1"/>
              <a:t>Dürer</a:t>
            </a:r>
            <a:r>
              <a:rPr lang="en-US" sz="3200" dirty="0"/>
              <a:t> discovered in the early 1500s that a fellow engraver by the name of Marcantonio Raimondi copied a woodcut series of engravings of his called the Life of the Virgin. </a:t>
            </a:r>
            <a:endParaRPr lang="en-AU" sz="3200" dirty="0"/>
          </a:p>
        </p:txBody>
      </p:sp>
      <p:pic>
        <p:nvPicPr>
          <p:cNvPr id="3" name="Picture 2">
            <a:extLst>
              <a:ext uri="{FF2B5EF4-FFF2-40B4-BE49-F238E27FC236}">
                <a16:creationId xmlns:a16="http://schemas.microsoft.com/office/drawing/2014/main" id="{6DA098F3-FF24-4A59-84B1-CB2789830A53}"/>
              </a:ext>
            </a:extLst>
          </p:cNvPr>
          <p:cNvPicPr>
            <a:picLocks noChangeAspect="1"/>
          </p:cNvPicPr>
          <p:nvPr/>
        </p:nvPicPr>
        <p:blipFill>
          <a:blip r:embed="rId2"/>
          <a:stretch>
            <a:fillRect/>
          </a:stretch>
        </p:blipFill>
        <p:spPr>
          <a:xfrm>
            <a:off x="841249" y="2317361"/>
            <a:ext cx="3107354" cy="4369717"/>
          </a:xfrm>
          <a:prstGeom prst="rect">
            <a:avLst/>
          </a:prstGeom>
        </p:spPr>
      </p:pic>
      <p:pic>
        <p:nvPicPr>
          <p:cNvPr id="4" name="Picture 3">
            <a:extLst>
              <a:ext uri="{FF2B5EF4-FFF2-40B4-BE49-F238E27FC236}">
                <a16:creationId xmlns:a16="http://schemas.microsoft.com/office/drawing/2014/main" id="{7FC9BF88-3950-4B54-B47D-473D5F0F8C66}"/>
              </a:ext>
            </a:extLst>
          </p:cNvPr>
          <p:cNvPicPr>
            <a:picLocks noChangeAspect="1"/>
          </p:cNvPicPr>
          <p:nvPr/>
        </p:nvPicPr>
        <p:blipFill>
          <a:blip r:embed="rId3"/>
          <a:stretch>
            <a:fillRect/>
          </a:stretch>
        </p:blipFill>
        <p:spPr>
          <a:xfrm>
            <a:off x="5282459" y="2449602"/>
            <a:ext cx="2754589" cy="4237476"/>
          </a:xfrm>
          <a:prstGeom prst="rect">
            <a:avLst/>
          </a:prstGeom>
        </p:spPr>
      </p:pic>
      <p:sp>
        <p:nvSpPr>
          <p:cNvPr id="5" name="Rectangle 4">
            <a:extLst>
              <a:ext uri="{FF2B5EF4-FFF2-40B4-BE49-F238E27FC236}">
                <a16:creationId xmlns:a16="http://schemas.microsoft.com/office/drawing/2014/main" id="{4C76EC5F-4DE9-403F-BDCA-9B455C1B9017}"/>
              </a:ext>
            </a:extLst>
          </p:cNvPr>
          <p:cNvSpPr/>
          <p:nvPr/>
        </p:nvSpPr>
        <p:spPr>
          <a:xfrm>
            <a:off x="8037048" y="5550034"/>
            <a:ext cx="4033605" cy="707886"/>
          </a:xfrm>
          <a:prstGeom prst="rect">
            <a:avLst/>
          </a:prstGeom>
        </p:spPr>
        <p:txBody>
          <a:bodyPr wrap="none">
            <a:spAutoFit/>
          </a:bodyPr>
          <a:lstStyle/>
          <a:p>
            <a:pPr>
              <a:spcBef>
                <a:spcPts val="1200"/>
              </a:spcBef>
            </a:pPr>
            <a:r>
              <a:rPr lang="en-US" sz="4000" dirty="0">
                <a:solidFill>
                  <a:srgbClr val="FF0000"/>
                </a:solidFill>
              </a:rPr>
              <a:t>Student thoughts?</a:t>
            </a:r>
          </a:p>
        </p:txBody>
      </p:sp>
      <p:pic>
        <p:nvPicPr>
          <p:cNvPr id="6" name="Picture 5">
            <a:extLst>
              <a:ext uri="{FF2B5EF4-FFF2-40B4-BE49-F238E27FC236}">
                <a16:creationId xmlns:a16="http://schemas.microsoft.com/office/drawing/2014/main" id="{07657AE0-B337-4E53-9F15-3399A808403A}"/>
              </a:ext>
            </a:extLst>
          </p:cNvPr>
          <p:cNvPicPr>
            <a:picLocks noChangeAspect="1"/>
          </p:cNvPicPr>
          <p:nvPr/>
        </p:nvPicPr>
        <p:blipFill>
          <a:blip r:embed="rId4"/>
          <a:stretch>
            <a:fillRect/>
          </a:stretch>
        </p:blipFill>
        <p:spPr>
          <a:xfrm>
            <a:off x="4130028" y="5060090"/>
            <a:ext cx="841092" cy="814531"/>
          </a:xfrm>
          <a:prstGeom prst="rect">
            <a:avLst/>
          </a:prstGeom>
        </p:spPr>
      </p:pic>
    </p:spTree>
    <p:extLst>
      <p:ext uri="{BB962C8B-B14F-4D97-AF65-F5344CB8AC3E}">
        <p14:creationId xmlns:p14="http://schemas.microsoft.com/office/powerpoint/2010/main" val="3637460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EF2FCA4-5D54-4254-9826-8B13D383557E}"/>
              </a:ext>
            </a:extLst>
          </p:cNvPr>
          <p:cNvSpPr/>
          <p:nvPr/>
        </p:nvSpPr>
        <p:spPr>
          <a:xfrm>
            <a:off x="755904" y="552312"/>
            <a:ext cx="10399776" cy="5262979"/>
          </a:xfrm>
          <a:prstGeom prst="rect">
            <a:avLst/>
          </a:prstGeom>
        </p:spPr>
        <p:txBody>
          <a:bodyPr wrap="square">
            <a:spAutoFit/>
          </a:bodyPr>
          <a:lstStyle/>
          <a:p>
            <a:r>
              <a:rPr lang="en-US" sz="3200" dirty="0" err="1"/>
              <a:t>Mr</a:t>
            </a:r>
            <a:r>
              <a:rPr lang="en-US" sz="3200" dirty="0"/>
              <a:t> Ainsworth designed the helmets used by storm troopers in </a:t>
            </a:r>
            <a:r>
              <a:rPr lang="en-US" sz="3200" dirty="0" err="1"/>
              <a:t>starwars</a:t>
            </a:r>
            <a:r>
              <a:rPr lang="en-US" sz="3200" dirty="0"/>
              <a:t>. </a:t>
            </a:r>
          </a:p>
          <a:p>
            <a:pPr>
              <a:spcAft>
                <a:spcPts val="1200"/>
              </a:spcAft>
            </a:pPr>
            <a:r>
              <a:rPr lang="en-US" sz="3200" dirty="0"/>
              <a:t>Once they’d been included in the films,</a:t>
            </a:r>
          </a:p>
          <a:p>
            <a:pPr>
              <a:spcAft>
                <a:spcPts val="1200"/>
              </a:spcAft>
            </a:pPr>
            <a:r>
              <a:rPr lang="en-US" sz="3200" dirty="0"/>
              <a:t>he reproduced and sold them himself.</a:t>
            </a:r>
          </a:p>
          <a:p>
            <a:r>
              <a:rPr lang="en-US" sz="3200" dirty="0"/>
              <a:t>Lucasfilm claimed copyright infringement,</a:t>
            </a:r>
          </a:p>
          <a:p>
            <a:r>
              <a:rPr lang="en-US" sz="3200" dirty="0"/>
              <a:t>as Ainsworth had created the designs </a:t>
            </a:r>
          </a:p>
          <a:p>
            <a:r>
              <a:rPr lang="en-US" sz="3200" dirty="0"/>
              <a:t>while employed by Lucasfilm, </a:t>
            </a:r>
          </a:p>
          <a:p>
            <a:r>
              <a:rPr lang="en-US" sz="3200" dirty="0"/>
              <a:t>so the trademark therefore belonged </a:t>
            </a:r>
          </a:p>
          <a:p>
            <a:r>
              <a:rPr lang="en-US" sz="3200" dirty="0"/>
              <a:t>to his employer.</a:t>
            </a:r>
          </a:p>
          <a:p>
            <a:endParaRPr lang="en-AU" sz="2800" dirty="0"/>
          </a:p>
        </p:txBody>
      </p:sp>
      <p:pic>
        <p:nvPicPr>
          <p:cNvPr id="5" name="Picture 4">
            <a:extLst>
              <a:ext uri="{FF2B5EF4-FFF2-40B4-BE49-F238E27FC236}">
                <a16:creationId xmlns:a16="http://schemas.microsoft.com/office/drawing/2014/main" id="{C1442566-9C84-47CE-B1B0-47C13F18E6BA}"/>
              </a:ext>
            </a:extLst>
          </p:cNvPr>
          <p:cNvPicPr>
            <a:picLocks noChangeAspect="1"/>
          </p:cNvPicPr>
          <p:nvPr/>
        </p:nvPicPr>
        <p:blipFill>
          <a:blip r:embed="rId2"/>
          <a:stretch>
            <a:fillRect/>
          </a:stretch>
        </p:blipFill>
        <p:spPr>
          <a:xfrm>
            <a:off x="7107555" y="1433841"/>
            <a:ext cx="4048125" cy="4371975"/>
          </a:xfrm>
          <a:prstGeom prst="rect">
            <a:avLst/>
          </a:prstGeom>
        </p:spPr>
      </p:pic>
      <p:pic>
        <p:nvPicPr>
          <p:cNvPr id="6" name="Picture 5">
            <a:extLst>
              <a:ext uri="{FF2B5EF4-FFF2-40B4-BE49-F238E27FC236}">
                <a16:creationId xmlns:a16="http://schemas.microsoft.com/office/drawing/2014/main" id="{DAC88774-2A7B-4B1E-B139-E880BF2C0FCA}"/>
              </a:ext>
            </a:extLst>
          </p:cNvPr>
          <p:cNvPicPr>
            <a:picLocks noChangeAspect="1"/>
          </p:cNvPicPr>
          <p:nvPr/>
        </p:nvPicPr>
        <p:blipFill>
          <a:blip r:embed="rId3"/>
          <a:stretch>
            <a:fillRect/>
          </a:stretch>
        </p:blipFill>
        <p:spPr>
          <a:xfrm>
            <a:off x="2119454" y="5457134"/>
            <a:ext cx="4657748" cy="1066892"/>
          </a:xfrm>
          <a:prstGeom prst="rect">
            <a:avLst/>
          </a:prstGeom>
        </p:spPr>
      </p:pic>
    </p:spTree>
    <p:extLst>
      <p:ext uri="{BB962C8B-B14F-4D97-AF65-F5344CB8AC3E}">
        <p14:creationId xmlns:p14="http://schemas.microsoft.com/office/powerpoint/2010/main" val="15051785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E1F5363-0CBA-4AC8-9302-447943AC5208}"/>
              </a:ext>
            </a:extLst>
          </p:cNvPr>
          <p:cNvSpPr/>
          <p:nvPr/>
        </p:nvSpPr>
        <p:spPr>
          <a:xfrm>
            <a:off x="621792" y="520366"/>
            <a:ext cx="10948416" cy="2554545"/>
          </a:xfrm>
          <a:prstGeom prst="rect">
            <a:avLst/>
          </a:prstGeom>
        </p:spPr>
        <p:txBody>
          <a:bodyPr wrap="square">
            <a:spAutoFit/>
          </a:bodyPr>
          <a:lstStyle/>
          <a:p>
            <a:r>
              <a:rPr lang="en-US" sz="3200" dirty="0"/>
              <a:t>The court held that the storm trooper helmet is functional rather than artistic. </a:t>
            </a:r>
          </a:p>
          <a:p>
            <a:endParaRPr lang="en-US" sz="3200" dirty="0"/>
          </a:p>
          <a:p>
            <a:r>
              <a:rPr lang="en-US" sz="3200" dirty="0"/>
              <a:t>This meant that it was unable to be protected by copyright, so there was no infringement</a:t>
            </a:r>
            <a:endParaRPr lang="en-AU" sz="3200" dirty="0"/>
          </a:p>
        </p:txBody>
      </p:sp>
    </p:spTree>
    <p:extLst>
      <p:ext uri="{BB962C8B-B14F-4D97-AF65-F5344CB8AC3E}">
        <p14:creationId xmlns:p14="http://schemas.microsoft.com/office/powerpoint/2010/main" val="17146762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EF2FCA4-5D54-4254-9826-8B13D383557E}"/>
              </a:ext>
            </a:extLst>
          </p:cNvPr>
          <p:cNvSpPr/>
          <p:nvPr/>
        </p:nvSpPr>
        <p:spPr>
          <a:xfrm>
            <a:off x="247973" y="38786"/>
            <a:ext cx="11322235" cy="6001643"/>
          </a:xfrm>
          <a:prstGeom prst="rect">
            <a:avLst/>
          </a:prstGeom>
        </p:spPr>
        <p:txBody>
          <a:bodyPr wrap="square">
            <a:spAutoFit/>
          </a:bodyPr>
          <a:lstStyle/>
          <a:p>
            <a:r>
              <a:rPr lang="en-US" sz="3200" dirty="0"/>
              <a:t>In 1999, Shawn Fanning, created Napster, a peer-to-peer music sharing service that allowed users to download MP3s for free. </a:t>
            </a:r>
          </a:p>
          <a:p>
            <a:endParaRPr lang="en-US" sz="3200" dirty="0"/>
          </a:p>
          <a:p>
            <a:r>
              <a:rPr lang="en-US" sz="3200" dirty="0"/>
              <a:t>A&amp;M Records, part of Universal Music Group, accused Napster of contributory and vicarious copyright infringement. </a:t>
            </a:r>
          </a:p>
          <a:p>
            <a:endParaRPr lang="en-US" sz="3200" dirty="0"/>
          </a:p>
          <a:p>
            <a:r>
              <a:rPr lang="en-US" sz="3200" dirty="0"/>
              <a:t>In the United States Court of Appeals Napster was found guilty on both counts.   In 2002, Napster was shut down.</a:t>
            </a:r>
          </a:p>
          <a:p>
            <a:r>
              <a:rPr lang="en-US" sz="3200" dirty="0"/>
              <a:t> </a:t>
            </a:r>
          </a:p>
          <a:p>
            <a:r>
              <a:rPr lang="en-US" sz="3200" dirty="0" err="1"/>
              <a:t>Grokster</a:t>
            </a:r>
            <a:r>
              <a:rPr lang="en-US" sz="3200" dirty="0"/>
              <a:t>, another music-sharing site, continued for a few more years, but stopped operating when the Supreme Court ruled against it in MGM v. </a:t>
            </a:r>
            <a:r>
              <a:rPr lang="en-US" sz="3200" dirty="0" err="1"/>
              <a:t>Grokster</a:t>
            </a:r>
            <a:r>
              <a:rPr lang="en-US" sz="3200" dirty="0"/>
              <a:t> in 2005.</a:t>
            </a:r>
          </a:p>
        </p:txBody>
      </p:sp>
      <p:pic>
        <p:nvPicPr>
          <p:cNvPr id="3" name="Picture 2">
            <a:extLst>
              <a:ext uri="{FF2B5EF4-FFF2-40B4-BE49-F238E27FC236}">
                <a16:creationId xmlns:a16="http://schemas.microsoft.com/office/drawing/2014/main" id="{2E1C92F4-A372-49FB-A01F-01145C5F4F6E}"/>
              </a:ext>
            </a:extLst>
          </p:cNvPr>
          <p:cNvPicPr>
            <a:picLocks noChangeAspect="1"/>
          </p:cNvPicPr>
          <p:nvPr/>
        </p:nvPicPr>
        <p:blipFill>
          <a:blip r:embed="rId2"/>
          <a:stretch>
            <a:fillRect/>
          </a:stretch>
        </p:blipFill>
        <p:spPr>
          <a:xfrm>
            <a:off x="6912460" y="5752322"/>
            <a:ext cx="4657748" cy="1066892"/>
          </a:xfrm>
          <a:prstGeom prst="rect">
            <a:avLst/>
          </a:prstGeom>
        </p:spPr>
      </p:pic>
    </p:spTree>
    <p:extLst>
      <p:ext uri="{BB962C8B-B14F-4D97-AF65-F5344CB8AC3E}">
        <p14:creationId xmlns:p14="http://schemas.microsoft.com/office/powerpoint/2010/main" val="21100286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EF2FCA4-5D54-4254-9826-8B13D383557E}"/>
              </a:ext>
            </a:extLst>
          </p:cNvPr>
          <p:cNvSpPr/>
          <p:nvPr/>
        </p:nvSpPr>
        <p:spPr>
          <a:xfrm>
            <a:off x="621792" y="284125"/>
            <a:ext cx="10948416" cy="4524315"/>
          </a:xfrm>
          <a:prstGeom prst="rect">
            <a:avLst/>
          </a:prstGeom>
        </p:spPr>
        <p:txBody>
          <a:bodyPr wrap="square">
            <a:spAutoFit/>
          </a:bodyPr>
          <a:lstStyle/>
          <a:p>
            <a:r>
              <a:rPr lang="en-US" sz="3200" dirty="0"/>
              <a:t>In 1994, Adidas had used its three-stripe mark as a logo since 1952 and registered it as a trademark. </a:t>
            </a:r>
          </a:p>
          <a:p>
            <a:r>
              <a:rPr lang="en-US" sz="3200" dirty="0"/>
              <a:t>Payless was selling confusingly similar athletic shoes with two and four parallel stripes. </a:t>
            </a:r>
          </a:p>
          <a:p>
            <a:r>
              <a:rPr lang="en-US" sz="3200" dirty="0"/>
              <a:t>The two companies agreed a settlement.</a:t>
            </a:r>
          </a:p>
          <a:p>
            <a:endParaRPr lang="en-US" sz="3200" dirty="0"/>
          </a:p>
          <a:p>
            <a:r>
              <a:rPr lang="en-US" sz="3200" dirty="0"/>
              <a:t>2001 Payless was again selling the look-alikes. </a:t>
            </a:r>
          </a:p>
          <a:p>
            <a:r>
              <a:rPr lang="en-US" sz="3200" dirty="0"/>
              <a:t>Adidas America Inc. demanded a jury trial. The trial lasted seven years, during which 268 pairs of Payless shoes were reviewed. </a:t>
            </a:r>
          </a:p>
        </p:txBody>
      </p:sp>
      <p:pic>
        <p:nvPicPr>
          <p:cNvPr id="3" name="Picture 2">
            <a:extLst>
              <a:ext uri="{FF2B5EF4-FFF2-40B4-BE49-F238E27FC236}">
                <a16:creationId xmlns:a16="http://schemas.microsoft.com/office/drawing/2014/main" id="{2E1C92F4-A372-49FB-A01F-01145C5F4F6E}"/>
              </a:ext>
            </a:extLst>
          </p:cNvPr>
          <p:cNvPicPr>
            <a:picLocks noChangeAspect="1"/>
          </p:cNvPicPr>
          <p:nvPr/>
        </p:nvPicPr>
        <p:blipFill>
          <a:blip r:embed="rId2"/>
          <a:stretch>
            <a:fillRect/>
          </a:stretch>
        </p:blipFill>
        <p:spPr>
          <a:xfrm>
            <a:off x="1670727" y="5209209"/>
            <a:ext cx="4657748" cy="1066892"/>
          </a:xfrm>
          <a:prstGeom prst="rect">
            <a:avLst/>
          </a:prstGeom>
        </p:spPr>
      </p:pic>
    </p:spTree>
    <p:extLst>
      <p:ext uri="{BB962C8B-B14F-4D97-AF65-F5344CB8AC3E}">
        <p14:creationId xmlns:p14="http://schemas.microsoft.com/office/powerpoint/2010/main" val="27802960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EF2FCA4-5D54-4254-9826-8B13D383557E}"/>
              </a:ext>
            </a:extLst>
          </p:cNvPr>
          <p:cNvSpPr/>
          <p:nvPr/>
        </p:nvSpPr>
        <p:spPr>
          <a:xfrm>
            <a:off x="621792" y="844957"/>
            <a:ext cx="10948416" cy="954107"/>
          </a:xfrm>
          <a:prstGeom prst="rect">
            <a:avLst/>
          </a:prstGeom>
        </p:spPr>
        <p:txBody>
          <a:bodyPr wrap="square">
            <a:spAutoFit/>
          </a:bodyPr>
          <a:lstStyle/>
          <a:p>
            <a:r>
              <a:rPr lang="en-US" sz="2800" dirty="0"/>
              <a:t>Adidas was awarded $305 million—$100 million for each stripe, as the Wall Street Journal’s Law Blog calculated</a:t>
            </a:r>
          </a:p>
        </p:txBody>
      </p:sp>
      <p:sp>
        <p:nvSpPr>
          <p:cNvPr id="4" name="Rectangle 3">
            <a:extLst>
              <a:ext uri="{FF2B5EF4-FFF2-40B4-BE49-F238E27FC236}">
                <a16:creationId xmlns:a16="http://schemas.microsoft.com/office/drawing/2014/main" id="{6FA0BC76-5319-47C2-BCD7-5781740701AC}"/>
              </a:ext>
            </a:extLst>
          </p:cNvPr>
          <p:cNvSpPr/>
          <p:nvPr/>
        </p:nvSpPr>
        <p:spPr>
          <a:xfrm>
            <a:off x="621792" y="2078796"/>
            <a:ext cx="10802112" cy="3416320"/>
          </a:xfrm>
          <a:prstGeom prst="rect">
            <a:avLst/>
          </a:prstGeom>
        </p:spPr>
        <p:txBody>
          <a:bodyPr wrap="square">
            <a:spAutoFit/>
          </a:bodyPr>
          <a:lstStyle/>
          <a:p>
            <a:r>
              <a:rPr lang="en-US" sz="4000" b="1" dirty="0"/>
              <a:t>Interesting interpretation of original</a:t>
            </a:r>
          </a:p>
          <a:p>
            <a:endParaRPr lang="en-US" sz="2800" dirty="0"/>
          </a:p>
          <a:p>
            <a:r>
              <a:rPr lang="en-US" sz="3600" dirty="0"/>
              <a:t>Apple v </a:t>
            </a:r>
            <a:r>
              <a:rPr lang="en-US" sz="3600" dirty="0" err="1"/>
              <a:t>Xintong</a:t>
            </a:r>
            <a:r>
              <a:rPr lang="en-US" sz="3600" dirty="0"/>
              <a:t> </a:t>
            </a:r>
            <a:r>
              <a:rPr lang="en-US" sz="3600" dirty="0" err="1"/>
              <a:t>Tiandi</a:t>
            </a:r>
            <a:r>
              <a:rPr lang="en-US" sz="3600" dirty="0"/>
              <a:t> (2016)</a:t>
            </a:r>
          </a:p>
          <a:p>
            <a:r>
              <a:rPr lang="en-US" sz="2800" dirty="0"/>
              <a:t>Apple took a Chinese company to court for the use of the word “iPhone”. The Chinese company were already using the word “iPhone” on their products – handbags, phone cases and other leather goods.</a:t>
            </a:r>
          </a:p>
          <a:p>
            <a:endParaRPr lang="en-US" sz="2800" dirty="0"/>
          </a:p>
        </p:txBody>
      </p:sp>
      <p:pic>
        <p:nvPicPr>
          <p:cNvPr id="5" name="Picture 4">
            <a:extLst>
              <a:ext uri="{FF2B5EF4-FFF2-40B4-BE49-F238E27FC236}">
                <a16:creationId xmlns:a16="http://schemas.microsoft.com/office/drawing/2014/main" id="{B99A4C45-BD3C-48F0-902D-C06D993D025F}"/>
              </a:ext>
            </a:extLst>
          </p:cNvPr>
          <p:cNvPicPr>
            <a:picLocks noChangeAspect="1"/>
          </p:cNvPicPr>
          <p:nvPr/>
        </p:nvPicPr>
        <p:blipFill>
          <a:blip r:embed="rId2"/>
          <a:stretch>
            <a:fillRect/>
          </a:stretch>
        </p:blipFill>
        <p:spPr>
          <a:xfrm>
            <a:off x="6302240" y="5241402"/>
            <a:ext cx="4657748" cy="1066892"/>
          </a:xfrm>
          <a:prstGeom prst="rect">
            <a:avLst/>
          </a:prstGeom>
        </p:spPr>
      </p:pic>
    </p:spTree>
    <p:extLst>
      <p:ext uri="{BB962C8B-B14F-4D97-AF65-F5344CB8AC3E}">
        <p14:creationId xmlns:p14="http://schemas.microsoft.com/office/powerpoint/2010/main" val="18333099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FA0BC76-5319-47C2-BCD7-5781740701AC}"/>
              </a:ext>
            </a:extLst>
          </p:cNvPr>
          <p:cNvSpPr/>
          <p:nvPr/>
        </p:nvSpPr>
        <p:spPr>
          <a:xfrm>
            <a:off x="694944" y="495283"/>
            <a:ext cx="10802112" cy="3046988"/>
          </a:xfrm>
          <a:prstGeom prst="rect">
            <a:avLst/>
          </a:prstGeom>
        </p:spPr>
        <p:txBody>
          <a:bodyPr wrap="square">
            <a:spAutoFit/>
          </a:bodyPr>
          <a:lstStyle/>
          <a:p>
            <a:r>
              <a:rPr lang="en-US" sz="3200" dirty="0"/>
              <a:t>Apple lost their case. </a:t>
            </a:r>
          </a:p>
          <a:p>
            <a:r>
              <a:rPr lang="en-US" sz="3200" dirty="0"/>
              <a:t>They were unable to prove that they were a well-known brand in China before </a:t>
            </a:r>
            <a:r>
              <a:rPr lang="en-US" sz="3200" dirty="0" err="1"/>
              <a:t>Xintong</a:t>
            </a:r>
            <a:r>
              <a:rPr lang="en-US" sz="3200" dirty="0"/>
              <a:t> </a:t>
            </a:r>
            <a:r>
              <a:rPr lang="en-US" sz="3200" dirty="0" err="1"/>
              <a:t>Tiandi</a:t>
            </a:r>
            <a:r>
              <a:rPr lang="en-US" sz="3200" dirty="0"/>
              <a:t> filed their trademark application in 2007. </a:t>
            </a:r>
          </a:p>
          <a:p>
            <a:endParaRPr lang="en-US" sz="3200" dirty="0"/>
          </a:p>
          <a:p>
            <a:r>
              <a:rPr lang="en-US" sz="3200" dirty="0"/>
              <a:t>The Apple iPhone went on sale in China in 2009.</a:t>
            </a:r>
            <a:endParaRPr lang="en-AU" sz="3200" dirty="0"/>
          </a:p>
        </p:txBody>
      </p:sp>
    </p:spTree>
    <p:extLst>
      <p:ext uri="{BB962C8B-B14F-4D97-AF65-F5344CB8AC3E}">
        <p14:creationId xmlns:p14="http://schemas.microsoft.com/office/powerpoint/2010/main" val="40884026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FA0BC76-5319-47C2-BCD7-5781740701AC}"/>
              </a:ext>
            </a:extLst>
          </p:cNvPr>
          <p:cNvSpPr/>
          <p:nvPr/>
        </p:nvSpPr>
        <p:spPr>
          <a:xfrm>
            <a:off x="399133" y="288018"/>
            <a:ext cx="11393734" cy="6001643"/>
          </a:xfrm>
          <a:prstGeom prst="rect">
            <a:avLst/>
          </a:prstGeom>
        </p:spPr>
        <p:txBody>
          <a:bodyPr wrap="square">
            <a:spAutoFit/>
          </a:bodyPr>
          <a:lstStyle/>
          <a:p>
            <a:r>
              <a:rPr lang="en-US" sz="3200" dirty="0"/>
              <a:t>A Chinese sportswear company was using the name Jordan (written in characters and read as </a:t>
            </a:r>
            <a:r>
              <a:rPr lang="en-US" sz="3200" dirty="0" err="1"/>
              <a:t>Qiaodan</a:t>
            </a:r>
            <a:r>
              <a:rPr lang="en-US" sz="3200" dirty="0"/>
              <a:t> in Chinese) on its sportswear. </a:t>
            </a:r>
          </a:p>
          <a:p>
            <a:endParaRPr lang="en-US" sz="3200" dirty="0"/>
          </a:p>
          <a:p>
            <a:r>
              <a:rPr lang="en-US" sz="3200" dirty="0"/>
              <a:t>Michael Jordan didn’t agree to the company using his name in their branding and was not affiliated with them in any way. He took them to court to dispute their trademarks and to protect his name.</a:t>
            </a:r>
          </a:p>
          <a:p>
            <a:endParaRPr lang="en-US" sz="3200" dirty="0"/>
          </a:p>
          <a:p>
            <a:r>
              <a:rPr lang="en-US" sz="3200" dirty="0"/>
              <a:t>The court agreed that the company shouldn’t be allowed to use Jordan’s Chinese name. </a:t>
            </a:r>
          </a:p>
          <a:p>
            <a:endParaRPr lang="en-US" sz="3200" dirty="0"/>
          </a:p>
          <a:p>
            <a:r>
              <a:rPr lang="en-US" sz="3200" dirty="0"/>
              <a:t>However, they can still use the </a:t>
            </a:r>
            <a:r>
              <a:rPr lang="en-US" sz="3200" dirty="0" err="1"/>
              <a:t>Romanised</a:t>
            </a:r>
            <a:r>
              <a:rPr lang="en-US" sz="3200" dirty="0"/>
              <a:t> version of it, pronounced as “Chee-ow-</a:t>
            </a:r>
            <a:r>
              <a:rPr lang="en-US" sz="3200" dirty="0" err="1"/>
              <a:t>dahn</a:t>
            </a:r>
            <a:r>
              <a:rPr lang="en-US" sz="3200" dirty="0"/>
              <a:t>”.</a:t>
            </a:r>
          </a:p>
        </p:txBody>
      </p:sp>
    </p:spTree>
    <p:extLst>
      <p:ext uri="{BB962C8B-B14F-4D97-AF65-F5344CB8AC3E}">
        <p14:creationId xmlns:p14="http://schemas.microsoft.com/office/powerpoint/2010/main" val="328717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FA0BC76-5319-47C2-BCD7-5781740701AC}"/>
              </a:ext>
            </a:extLst>
          </p:cNvPr>
          <p:cNvSpPr/>
          <p:nvPr/>
        </p:nvSpPr>
        <p:spPr>
          <a:xfrm>
            <a:off x="694944" y="495283"/>
            <a:ext cx="10802112" cy="1508105"/>
          </a:xfrm>
          <a:prstGeom prst="rect">
            <a:avLst/>
          </a:prstGeom>
        </p:spPr>
        <p:txBody>
          <a:bodyPr wrap="square">
            <a:spAutoFit/>
          </a:bodyPr>
          <a:lstStyle/>
          <a:p>
            <a:r>
              <a:rPr lang="en-US" sz="3200" dirty="0"/>
              <a:t>In Malaysia, a small curry restaurant called “McCurry” was taken to court by McDonald’s for trademark infringement.</a:t>
            </a:r>
          </a:p>
          <a:p>
            <a:endParaRPr lang="en-US" sz="2800" dirty="0"/>
          </a:p>
        </p:txBody>
      </p:sp>
      <p:pic>
        <p:nvPicPr>
          <p:cNvPr id="2" name="Picture 1">
            <a:extLst>
              <a:ext uri="{FF2B5EF4-FFF2-40B4-BE49-F238E27FC236}">
                <a16:creationId xmlns:a16="http://schemas.microsoft.com/office/drawing/2014/main" id="{47A98007-020C-4322-8AD5-0CABB74EA9A1}"/>
              </a:ext>
            </a:extLst>
          </p:cNvPr>
          <p:cNvPicPr>
            <a:picLocks noChangeAspect="1"/>
          </p:cNvPicPr>
          <p:nvPr/>
        </p:nvPicPr>
        <p:blipFill>
          <a:blip r:embed="rId2"/>
          <a:stretch>
            <a:fillRect/>
          </a:stretch>
        </p:blipFill>
        <p:spPr>
          <a:xfrm>
            <a:off x="828675" y="2322290"/>
            <a:ext cx="5267325" cy="3514725"/>
          </a:xfrm>
          <a:prstGeom prst="rect">
            <a:avLst/>
          </a:prstGeom>
        </p:spPr>
      </p:pic>
      <p:pic>
        <p:nvPicPr>
          <p:cNvPr id="3" name="Picture 2">
            <a:extLst>
              <a:ext uri="{FF2B5EF4-FFF2-40B4-BE49-F238E27FC236}">
                <a16:creationId xmlns:a16="http://schemas.microsoft.com/office/drawing/2014/main" id="{CD882C66-EDD8-48E6-8421-29088348A36E}"/>
              </a:ext>
            </a:extLst>
          </p:cNvPr>
          <p:cNvPicPr>
            <a:picLocks noChangeAspect="1"/>
          </p:cNvPicPr>
          <p:nvPr/>
        </p:nvPicPr>
        <p:blipFill>
          <a:blip r:embed="rId3"/>
          <a:stretch>
            <a:fillRect/>
          </a:stretch>
        </p:blipFill>
        <p:spPr>
          <a:xfrm>
            <a:off x="6286000" y="2176129"/>
            <a:ext cx="5211056" cy="2505742"/>
          </a:xfrm>
          <a:prstGeom prst="rect">
            <a:avLst/>
          </a:prstGeom>
        </p:spPr>
      </p:pic>
      <p:pic>
        <p:nvPicPr>
          <p:cNvPr id="5" name="Picture 4">
            <a:extLst>
              <a:ext uri="{FF2B5EF4-FFF2-40B4-BE49-F238E27FC236}">
                <a16:creationId xmlns:a16="http://schemas.microsoft.com/office/drawing/2014/main" id="{62E429BD-2331-4552-881D-B4BD630B1240}"/>
              </a:ext>
            </a:extLst>
          </p:cNvPr>
          <p:cNvPicPr>
            <a:picLocks noChangeAspect="1"/>
          </p:cNvPicPr>
          <p:nvPr/>
        </p:nvPicPr>
        <p:blipFill>
          <a:blip r:embed="rId4"/>
          <a:stretch>
            <a:fillRect/>
          </a:stretch>
        </p:blipFill>
        <p:spPr>
          <a:xfrm>
            <a:off x="6705577" y="5065317"/>
            <a:ext cx="4657748" cy="1066892"/>
          </a:xfrm>
          <a:prstGeom prst="rect">
            <a:avLst/>
          </a:prstGeom>
        </p:spPr>
      </p:pic>
    </p:spTree>
    <p:extLst>
      <p:ext uri="{BB962C8B-B14F-4D97-AF65-F5344CB8AC3E}">
        <p14:creationId xmlns:p14="http://schemas.microsoft.com/office/powerpoint/2010/main" val="29955684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FA0BC76-5319-47C2-BCD7-5781740701AC}"/>
              </a:ext>
            </a:extLst>
          </p:cNvPr>
          <p:cNvSpPr/>
          <p:nvPr/>
        </p:nvSpPr>
        <p:spPr>
          <a:xfrm>
            <a:off x="539960" y="495282"/>
            <a:ext cx="11393734" cy="6001643"/>
          </a:xfrm>
          <a:prstGeom prst="rect">
            <a:avLst/>
          </a:prstGeom>
        </p:spPr>
        <p:txBody>
          <a:bodyPr wrap="square">
            <a:spAutoFit/>
          </a:bodyPr>
          <a:lstStyle/>
          <a:p>
            <a:r>
              <a:rPr lang="en-US" sz="3200" dirty="0"/>
              <a:t>The first court ruled in favour of McDonald’s, agreeing that there was trademark infringement. </a:t>
            </a:r>
          </a:p>
          <a:p>
            <a:r>
              <a:rPr lang="en-US" sz="3200" dirty="0"/>
              <a:t>McCurry appealed the decision, and </a:t>
            </a:r>
          </a:p>
          <a:p>
            <a:r>
              <a:rPr lang="en-US" sz="3200" dirty="0"/>
              <a:t>the appeal court overturned the initial </a:t>
            </a:r>
          </a:p>
          <a:p>
            <a:r>
              <a:rPr lang="en-US" sz="3200" dirty="0"/>
              <a:t>judgment, stating there was no trademark </a:t>
            </a:r>
          </a:p>
          <a:p>
            <a:r>
              <a:rPr lang="en-US" sz="3200" dirty="0"/>
              <a:t>infringement.</a:t>
            </a:r>
          </a:p>
          <a:p>
            <a:r>
              <a:rPr lang="en-US" sz="3200" dirty="0"/>
              <a:t>McDonald’s appealed to the Malaysian </a:t>
            </a:r>
          </a:p>
          <a:p>
            <a:r>
              <a:rPr lang="en-US" sz="3200" dirty="0"/>
              <a:t>federal court. </a:t>
            </a:r>
          </a:p>
          <a:p>
            <a:endParaRPr lang="en-US" sz="3200" dirty="0"/>
          </a:p>
          <a:p>
            <a:r>
              <a:rPr lang="en-US" sz="3200" dirty="0"/>
              <a:t>The Malaysian federal court approved the appeal decision on the basis that McDonald’s did not properly frame its questions when applying to challenge the appeal court’s decision. </a:t>
            </a:r>
          </a:p>
        </p:txBody>
      </p:sp>
      <p:pic>
        <p:nvPicPr>
          <p:cNvPr id="3" name="Picture 2">
            <a:extLst>
              <a:ext uri="{FF2B5EF4-FFF2-40B4-BE49-F238E27FC236}">
                <a16:creationId xmlns:a16="http://schemas.microsoft.com/office/drawing/2014/main" id="{62829A20-86DC-4116-A29B-F92CF7FE2038}"/>
              </a:ext>
            </a:extLst>
          </p:cNvPr>
          <p:cNvPicPr>
            <a:picLocks noChangeAspect="1"/>
          </p:cNvPicPr>
          <p:nvPr/>
        </p:nvPicPr>
        <p:blipFill>
          <a:blip r:embed="rId2"/>
          <a:stretch>
            <a:fillRect/>
          </a:stretch>
        </p:blipFill>
        <p:spPr>
          <a:xfrm>
            <a:off x="7798634" y="1275341"/>
            <a:ext cx="3608119" cy="3608119"/>
          </a:xfrm>
          <a:prstGeom prst="rect">
            <a:avLst/>
          </a:prstGeom>
        </p:spPr>
      </p:pic>
    </p:spTree>
    <p:extLst>
      <p:ext uri="{BB962C8B-B14F-4D97-AF65-F5344CB8AC3E}">
        <p14:creationId xmlns:p14="http://schemas.microsoft.com/office/powerpoint/2010/main" val="1366941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1D8FBF-8921-4628-979B-2E674656918B}"/>
              </a:ext>
            </a:extLst>
          </p:cNvPr>
          <p:cNvSpPr/>
          <p:nvPr/>
        </p:nvSpPr>
        <p:spPr>
          <a:xfrm>
            <a:off x="548640" y="847404"/>
            <a:ext cx="11094720" cy="4031873"/>
          </a:xfrm>
          <a:prstGeom prst="rect">
            <a:avLst/>
          </a:prstGeom>
        </p:spPr>
        <p:txBody>
          <a:bodyPr wrap="square">
            <a:spAutoFit/>
          </a:bodyPr>
          <a:lstStyle/>
          <a:p>
            <a:r>
              <a:rPr lang="en-US" sz="3200" dirty="0"/>
              <a:t>The prints, with </a:t>
            </a:r>
            <a:r>
              <a:rPr lang="en-US" sz="3200" dirty="0" err="1"/>
              <a:t>Dürer’s</a:t>
            </a:r>
            <a:r>
              <a:rPr lang="en-US" sz="3200" dirty="0"/>
              <a:t> “A” above “D” signature, passed of as </a:t>
            </a:r>
            <a:r>
              <a:rPr lang="en-US" sz="3200" dirty="0" err="1"/>
              <a:t>Dürer</a:t>
            </a:r>
            <a:r>
              <a:rPr lang="en-US" sz="3200" dirty="0"/>
              <a:t> originals, and Raimondi made considerable profits selling them. </a:t>
            </a:r>
          </a:p>
          <a:p>
            <a:endParaRPr lang="en-US" sz="3200" dirty="0"/>
          </a:p>
          <a:p>
            <a:r>
              <a:rPr lang="en-US" sz="3200" dirty="0" err="1"/>
              <a:t>Dürer</a:t>
            </a:r>
            <a:r>
              <a:rPr lang="en-US" sz="3200" dirty="0"/>
              <a:t> brought his case to the court of Venice. </a:t>
            </a:r>
          </a:p>
          <a:p>
            <a:endParaRPr lang="en-US" sz="3200" dirty="0"/>
          </a:p>
          <a:p>
            <a:r>
              <a:rPr lang="en-US" sz="3200" dirty="0"/>
              <a:t>Ultimately, the court ruled that Raimondi could continue making copies, as long as he omitted the monogram signature.</a:t>
            </a:r>
            <a:endParaRPr lang="en-AU" sz="3200" dirty="0"/>
          </a:p>
        </p:txBody>
      </p:sp>
    </p:spTree>
    <p:extLst>
      <p:ext uri="{BB962C8B-B14F-4D97-AF65-F5344CB8AC3E}">
        <p14:creationId xmlns:p14="http://schemas.microsoft.com/office/powerpoint/2010/main" val="1276477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3D47482-1243-4CF0-B871-E93AA2202371}"/>
              </a:ext>
            </a:extLst>
          </p:cNvPr>
          <p:cNvSpPr/>
          <p:nvPr/>
        </p:nvSpPr>
        <p:spPr>
          <a:xfrm>
            <a:off x="527458" y="212735"/>
            <a:ext cx="10771323" cy="6432530"/>
          </a:xfrm>
          <a:prstGeom prst="rect">
            <a:avLst/>
          </a:prstGeom>
        </p:spPr>
        <p:txBody>
          <a:bodyPr wrap="square">
            <a:spAutoFit/>
          </a:bodyPr>
          <a:lstStyle/>
          <a:p>
            <a:r>
              <a:rPr lang="en-US" sz="4000" b="1" dirty="0"/>
              <a:t>Invention of Calculus</a:t>
            </a:r>
          </a:p>
          <a:p>
            <a:r>
              <a:rPr lang="en-US" sz="3200" dirty="0"/>
              <a:t>German Leibniz first published on the topic in 1684 and 1686. </a:t>
            </a:r>
          </a:p>
          <a:p>
            <a:r>
              <a:rPr lang="en-US" sz="3200" dirty="0"/>
              <a:t>Englishman Isaac Newton published the book </a:t>
            </a:r>
            <a:r>
              <a:rPr lang="en-US" sz="3200" dirty="0" err="1"/>
              <a:t>Opticks</a:t>
            </a:r>
            <a:r>
              <a:rPr lang="en-US" sz="3200" dirty="0"/>
              <a:t> in 1704, and asserted himself as the father of calculus.</a:t>
            </a:r>
          </a:p>
          <a:p>
            <a:pPr>
              <a:spcBef>
                <a:spcPts val="600"/>
              </a:spcBef>
            </a:pPr>
            <a:r>
              <a:rPr lang="en-US" sz="3200" dirty="0"/>
              <a:t>Each of the thinkers’ respective countries wanted to stake a claim in what was one of the biggest advances in mathematics.</a:t>
            </a:r>
          </a:p>
          <a:p>
            <a:pPr>
              <a:spcBef>
                <a:spcPts val="600"/>
              </a:spcBef>
            </a:pPr>
            <a:r>
              <a:rPr lang="en-US" sz="3200" dirty="0"/>
              <a:t>Newton wrote about the “science of fluxions,” in 1665 and 1666, but only shared his work with a few colleagues. </a:t>
            </a:r>
          </a:p>
          <a:p>
            <a:endParaRPr lang="en-US" sz="3200" dirty="0"/>
          </a:p>
          <a:p>
            <a:r>
              <a:rPr lang="en-US" sz="3200" dirty="0"/>
              <a:t>Newton accused Leibniz of plagiarizing an early draft. </a:t>
            </a:r>
          </a:p>
          <a:p>
            <a:r>
              <a:rPr lang="en-US" sz="3200" dirty="0"/>
              <a:t>Leibniz died in 1716 before anything was settled. </a:t>
            </a:r>
          </a:p>
          <a:p>
            <a:r>
              <a:rPr lang="en-US" sz="3200" dirty="0"/>
              <a:t>Today, Newton and Leibniz are credited co-inventors of calculus.</a:t>
            </a:r>
            <a:endParaRPr lang="en-AU" sz="3200" dirty="0"/>
          </a:p>
        </p:txBody>
      </p:sp>
    </p:spTree>
    <p:extLst>
      <p:ext uri="{BB962C8B-B14F-4D97-AF65-F5344CB8AC3E}">
        <p14:creationId xmlns:p14="http://schemas.microsoft.com/office/powerpoint/2010/main" val="3820899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41334C9-88C3-4DA3-BDD2-BD3386670957}"/>
              </a:ext>
            </a:extLst>
          </p:cNvPr>
          <p:cNvPicPr>
            <a:picLocks noChangeAspect="1"/>
          </p:cNvPicPr>
          <p:nvPr/>
        </p:nvPicPr>
        <p:blipFill>
          <a:blip r:embed="rId2"/>
          <a:stretch>
            <a:fillRect/>
          </a:stretch>
        </p:blipFill>
        <p:spPr>
          <a:xfrm>
            <a:off x="2837197" y="805808"/>
            <a:ext cx="6977833" cy="5029407"/>
          </a:xfrm>
          <a:prstGeom prst="rect">
            <a:avLst/>
          </a:prstGeom>
        </p:spPr>
      </p:pic>
      <p:sp>
        <p:nvSpPr>
          <p:cNvPr id="2" name="Title 1">
            <a:extLst>
              <a:ext uri="{FF2B5EF4-FFF2-40B4-BE49-F238E27FC236}">
                <a16:creationId xmlns:a16="http://schemas.microsoft.com/office/drawing/2014/main" id="{B5D936C0-BC3E-4CBE-8A6C-05EF2B9F01DA}"/>
              </a:ext>
            </a:extLst>
          </p:cNvPr>
          <p:cNvSpPr>
            <a:spLocks noGrp="1"/>
          </p:cNvSpPr>
          <p:nvPr>
            <p:ph type="title"/>
          </p:nvPr>
        </p:nvSpPr>
        <p:spPr/>
        <p:txBody>
          <a:bodyPr/>
          <a:lstStyle/>
          <a:p>
            <a:r>
              <a:rPr lang="en-AU" b="1" dirty="0"/>
              <a:t>Shredded wheat</a:t>
            </a:r>
          </a:p>
        </p:txBody>
      </p:sp>
    </p:spTree>
    <p:extLst>
      <p:ext uri="{BB962C8B-B14F-4D97-AF65-F5344CB8AC3E}">
        <p14:creationId xmlns:p14="http://schemas.microsoft.com/office/powerpoint/2010/main" val="1059831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7E8D23B-1BB0-49E2-9925-021A7427D2FB}"/>
              </a:ext>
            </a:extLst>
          </p:cNvPr>
          <p:cNvSpPr/>
          <p:nvPr/>
        </p:nvSpPr>
        <p:spPr>
          <a:xfrm>
            <a:off x="512064" y="112973"/>
            <a:ext cx="11411712" cy="6355586"/>
          </a:xfrm>
          <a:prstGeom prst="rect">
            <a:avLst/>
          </a:prstGeom>
        </p:spPr>
        <p:txBody>
          <a:bodyPr wrap="square">
            <a:spAutoFit/>
          </a:bodyPr>
          <a:lstStyle/>
          <a:p>
            <a:r>
              <a:rPr lang="en-US" sz="3200" dirty="0"/>
              <a:t>In 1893, Henry Perky made a pillow-shaped cereal he called “Shredded Whole Wheat”. </a:t>
            </a:r>
          </a:p>
          <a:p>
            <a:r>
              <a:rPr lang="en-US" sz="3200" dirty="0"/>
              <a:t>Critics called it “shredded doormat.” but it took off.</a:t>
            </a:r>
          </a:p>
          <a:p>
            <a:endParaRPr lang="en-US" sz="3200" dirty="0"/>
          </a:p>
          <a:p>
            <a:r>
              <a:rPr lang="en-US" sz="3200" dirty="0"/>
              <a:t>Perky died in 1908 and his two patents, on the cereal and machinery that made it, expired in 1912.</a:t>
            </a:r>
          </a:p>
          <a:p>
            <a:pPr>
              <a:spcBef>
                <a:spcPts val="600"/>
              </a:spcBef>
            </a:pPr>
            <a:r>
              <a:rPr lang="en-US" sz="3200" dirty="0"/>
              <a:t>The Kellogg Company then made a very similar cereal. </a:t>
            </a:r>
          </a:p>
          <a:p>
            <a:r>
              <a:rPr lang="en-US" sz="3200" dirty="0"/>
              <a:t>In 1930.</a:t>
            </a:r>
          </a:p>
          <a:p>
            <a:r>
              <a:rPr lang="en-US" sz="3200" dirty="0"/>
              <a:t>The National Biscuit Company, a successor of </a:t>
            </a:r>
            <a:r>
              <a:rPr lang="en-US" sz="3200" dirty="0" err="1"/>
              <a:t>Perky’s</a:t>
            </a:r>
            <a:r>
              <a:rPr lang="en-US" sz="3200" dirty="0"/>
              <a:t> company, filed a lawsuit against the Kellogg Company, arguing that the new shredded wheat was a trademark violation and unfair competition. </a:t>
            </a:r>
          </a:p>
          <a:p>
            <a:pPr>
              <a:spcBef>
                <a:spcPts val="1200"/>
              </a:spcBef>
            </a:pPr>
            <a:r>
              <a:rPr lang="en-US" sz="4000" dirty="0">
                <a:solidFill>
                  <a:srgbClr val="FF0000"/>
                </a:solidFill>
              </a:rPr>
              <a:t>Student thoughts?</a:t>
            </a:r>
          </a:p>
        </p:txBody>
      </p:sp>
    </p:spTree>
    <p:extLst>
      <p:ext uri="{BB962C8B-B14F-4D97-AF65-F5344CB8AC3E}">
        <p14:creationId xmlns:p14="http://schemas.microsoft.com/office/powerpoint/2010/main" val="3048271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7E8D23B-1BB0-49E2-9925-021A7427D2FB}"/>
              </a:ext>
            </a:extLst>
          </p:cNvPr>
          <p:cNvSpPr/>
          <p:nvPr/>
        </p:nvSpPr>
        <p:spPr>
          <a:xfrm>
            <a:off x="292608" y="222701"/>
            <a:ext cx="11411712" cy="4801314"/>
          </a:xfrm>
          <a:prstGeom prst="rect">
            <a:avLst/>
          </a:prstGeom>
        </p:spPr>
        <p:txBody>
          <a:bodyPr wrap="square">
            <a:spAutoFit/>
          </a:bodyPr>
          <a:lstStyle/>
          <a:p>
            <a:pPr>
              <a:spcAft>
                <a:spcPts val="1200"/>
              </a:spcAft>
            </a:pPr>
            <a:r>
              <a:rPr lang="en-US" sz="4000" dirty="0">
                <a:solidFill>
                  <a:srgbClr val="FF0000"/>
                </a:solidFill>
              </a:rPr>
              <a:t>OUTCOME:</a:t>
            </a:r>
          </a:p>
          <a:p>
            <a:r>
              <a:rPr lang="en-US" sz="3200" dirty="0"/>
              <a:t>Kellogg, in turn, viewed the suit as an attempt by NBC to monopolize the shredded wheat market. </a:t>
            </a:r>
          </a:p>
          <a:p>
            <a:endParaRPr lang="en-US" sz="3200" dirty="0"/>
          </a:p>
          <a:p>
            <a:r>
              <a:rPr lang="en-US" sz="3200" dirty="0"/>
              <a:t>In 1938, the case was brought to the Supreme Court, which ruled in favor of the Kellogg Company on the grounds that the term “shredded wheat” was not trademarkable, and its pillow shape was functional and therefore able to be copied after the patent had expired.</a:t>
            </a:r>
            <a:endParaRPr lang="en-AU" sz="3200" dirty="0"/>
          </a:p>
        </p:txBody>
      </p:sp>
    </p:spTree>
    <p:extLst>
      <p:ext uri="{BB962C8B-B14F-4D97-AF65-F5344CB8AC3E}">
        <p14:creationId xmlns:p14="http://schemas.microsoft.com/office/powerpoint/2010/main" val="30976782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25FC27-B4B7-479E-AEC8-AD766AAF4C7D}"/>
              </a:ext>
            </a:extLst>
          </p:cNvPr>
          <p:cNvPicPr>
            <a:picLocks noChangeAspect="1"/>
          </p:cNvPicPr>
          <p:nvPr/>
        </p:nvPicPr>
        <p:blipFill>
          <a:blip r:embed="rId2"/>
          <a:stretch>
            <a:fillRect/>
          </a:stretch>
        </p:blipFill>
        <p:spPr>
          <a:xfrm>
            <a:off x="409655" y="1310574"/>
            <a:ext cx="11016124" cy="5237460"/>
          </a:xfrm>
          <a:prstGeom prst="rect">
            <a:avLst/>
          </a:prstGeom>
        </p:spPr>
      </p:pic>
      <p:sp>
        <p:nvSpPr>
          <p:cNvPr id="8" name="Rectangle 7">
            <a:extLst>
              <a:ext uri="{FF2B5EF4-FFF2-40B4-BE49-F238E27FC236}">
                <a16:creationId xmlns:a16="http://schemas.microsoft.com/office/drawing/2014/main" id="{CF0E73C5-EAC8-443C-A5D6-8E0C76B24095}"/>
              </a:ext>
            </a:extLst>
          </p:cNvPr>
          <p:cNvSpPr/>
          <p:nvPr/>
        </p:nvSpPr>
        <p:spPr>
          <a:xfrm>
            <a:off x="740724" y="309966"/>
            <a:ext cx="2149178" cy="769441"/>
          </a:xfrm>
          <a:prstGeom prst="rect">
            <a:avLst/>
          </a:prstGeom>
        </p:spPr>
        <p:txBody>
          <a:bodyPr wrap="none">
            <a:spAutoFit/>
          </a:bodyPr>
          <a:lstStyle/>
          <a:p>
            <a:r>
              <a:rPr lang="en-AU" sz="4400" b="1" dirty="0"/>
              <a:t>A Tattoo</a:t>
            </a:r>
            <a:endParaRPr lang="en-AU" sz="4400" dirty="0"/>
          </a:p>
        </p:txBody>
      </p:sp>
    </p:spTree>
    <p:extLst>
      <p:ext uri="{BB962C8B-B14F-4D97-AF65-F5344CB8AC3E}">
        <p14:creationId xmlns:p14="http://schemas.microsoft.com/office/powerpoint/2010/main" val="205719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FBCA05-5CE2-4216-BA8B-A1BED603389E}"/>
              </a:ext>
            </a:extLst>
          </p:cNvPr>
          <p:cNvSpPr/>
          <p:nvPr/>
        </p:nvSpPr>
        <p:spPr>
          <a:xfrm>
            <a:off x="346129" y="168318"/>
            <a:ext cx="11499742" cy="6124754"/>
          </a:xfrm>
          <a:prstGeom prst="rect">
            <a:avLst/>
          </a:prstGeom>
        </p:spPr>
        <p:txBody>
          <a:bodyPr wrap="square">
            <a:spAutoFit/>
          </a:bodyPr>
          <a:lstStyle/>
          <a:p>
            <a:r>
              <a:rPr lang="en-US" sz="3200" dirty="0"/>
              <a:t>In The Hangover Part II, the tattoo is identical to the one Mike Tyson has and alludes to the boxer’s cameo in the original 2009 movie.</a:t>
            </a:r>
          </a:p>
          <a:p>
            <a:endParaRPr lang="en-US" sz="3200" dirty="0"/>
          </a:p>
          <a:p>
            <a:r>
              <a:rPr lang="en-US" sz="3200" dirty="0"/>
              <a:t>Tattooist </a:t>
            </a:r>
            <a:r>
              <a:rPr lang="en-US" sz="3200" dirty="0" err="1"/>
              <a:t>Whitmill</a:t>
            </a:r>
            <a:r>
              <a:rPr lang="en-US" sz="3200" dirty="0"/>
              <a:t> filed a lawsuit against Warner Bros. Entertainment just weeks before the movie’s May 26 opening.</a:t>
            </a:r>
          </a:p>
          <a:p>
            <a:r>
              <a:rPr lang="en-US" sz="3200" dirty="0"/>
              <a:t>He had a copyright for the eight-year-old “artwork on 3-D” and said that the use of his design in the movie and advertisements without his consent was copyright infringement. </a:t>
            </a:r>
          </a:p>
          <a:p>
            <a:endParaRPr lang="en-US" sz="3200" dirty="0"/>
          </a:p>
          <a:p>
            <a:r>
              <a:rPr lang="en-US" sz="3200" dirty="0"/>
              <a:t>Warner Bros., of course, saw it as a parody falling under “fair use.”</a:t>
            </a:r>
          </a:p>
          <a:p>
            <a:endParaRPr lang="en-US" sz="3200" dirty="0"/>
          </a:p>
          <a:p>
            <a:r>
              <a:rPr lang="en-US" sz="4000" dirty="0">
                <a:solidFill>
                  <a:srgbClr val="FF0000"/>
                </a:solidFill>
              </a:rPr>
              <a:t>What do you think?</a:t>
            </a:r>
          </a:p>
        </p:txBody>
      </p:sp>
    </p:spTree>
    <p:extLst>
      <p:ext uri="{BB962C8B-B14F-4D97-AF65-F5344CB8AC3E}">
        <p14:creationId xmlns:p14="http://schemas.microsoft.com/office/powerpoint/2010/main" val="17324929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TotalTime>
  <Words>1815</Words>
  <Application>Microsoft Office PowerPoint</Application>
  <PresentationFormat>Widescreen</PresentationFormat>
  <Paragraphs>144</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Office Theme</vt:lpstr>
      <vt:lpstr>Intellectual Property Disputes</vt:lpstr>
      <vt:lpstr>PowerPoint Presentation</vt:lpstr>
      <vt:lpstr>PowerPoint Presentation</vt:lpstr>
      <vt:lpstr>PowerPoint Presentation</vt:lpstr>
      <vt:lpstr>Shredded wheat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Intellectual Property Disputes</dc:title>
  <dc:creator>Charles Hauxby</dc:creator>
  <cp:lastModifiedBy>Charles Hauxby</cp:lastModifiedBy>
  <cp:revision>2</cp:revision>
  <dcterms:created xsi:type="dcterms:W3CDTF">2021-08-23T01:15:55Z</dcterms:created>
  <dcterms:modified xsi:type="dcterms:W3CDTF">2021-08-23T03:47:43Z</dcterms:modified>
</cp:coreProperties>
</file>

<file path=docProps/thumbnail.jpeg>
</file>